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8" r:id="rId1"/>
  </p:sldMasterIdLst>
  <p:sldIdLst>
    <p:sldId id="256" r:id="rId2"/>
    <p:sldId id="257" r:id="rId3"/>
    <p:sldId id="259" r:id="rId4"/>
    <p:sldId id="258" r:id="rId5"/>
    <p:sldId id="260" r:id="rId6"/>
    <p:sldId id="263" r:id="rId7"/>
    <p:sldId id="264" r:id="rId8"/>
    <p:sldId id="265" r:id="rId9"/>
    <p:sldId id="266" r:id="rId10"/>
    <p:sldId id="267" r:id="rId11"/>
    <p:sldId id="268" r:id="rId12"/>
    <p:sldId id="262" r:id="rId13"/>
    <p:sldId id="261"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2" autoAdjust="0"/>
    <p:restoredTop sz="94660"/>
  </p:normalViewPr>
  <p:slideViewPr>
    <p:cSldViewPr snapToGrid="0">
      <p:cViewPr varScale="1">
        <p:scale>
          <a:sx n="111" d="100"/>
          <a:sy n="111" d="100"/>
        </p:scale>
        <p:origin x="36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de-DE"/>
              <a:t>Titelmasterformat durch Klicken bearbeiten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smtClean="0"/>
              <a:pPr/>
              <a:t>6/9/2022</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smtClean="0"/>
              <a:pPr/>
              <a:t>‹Nr.›</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66781072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6/9/2022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‹Nr.›</a:t>
            </a:fld>
            <a:endParaRPr lang="en-US" dirty="0"/>
          </a:p>
        </p:txBody>
      </p:sp>
    </p:spTree>
    <p:extLst>
      <p:ext uri="{BB962C8B-B14F-4D97-AF65-F5344CB8AC3E}">
        <p14:creationId xmlns:p14="http://schemas.microsoft.com/office/powerpoint/2010/main" val="2242299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6/9/2022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‹Nr.›</a:t>
            </a:fld>
            <a:endParaRPr lang="en-US" dirty="0"/>
          </a:p>
        </p:txBody>
      </p:sp>
    </p:spTree>
    <p:extLst>
      <p:ext uri="{BB962C8B-B14F-4D97-AF65-F5344CB8AC3E}">
        <p14:creationId xmlns:p14="http://schemas.microsoft.com/office/powerpoint/2010/main" val="3771176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6/9/2022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‹Nr.›</a:t>
            </a:fld>
            <a:endParaRPr lang="en-US" dirty="0"/>
          </a:p>
        </p:txBody>
      </p:sp>
    </p:spTree>
    <p:extLst>
      <p:ext uri="{BB962C8B-B14F-4D97-AF65-F5344CB8AC3E}">
        <p14:creationId xmlns:p14="http://schemas.microsoft.com/office/powerpoint/2010/main" val="475777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de-DE"/>
              <a:t>Titelmasterformat durch Klicken bearbeiten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smtClean="0"/>
              <a:pPr/>
              <a:t>6/9/2022</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smtClean="0"/>
              <a:pPr/>
              <a:t>‹Nr.›</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27714035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de-DE"/>
              <a:t>Titelmasterformat durch Klicken bearbeiten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6/9/2022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‹Nr.›</a:t>
            </a:fld>
            <a:endParaRPr lang="en-US" dirty="0"/>
          </a:p>
        </p:txBody>
      </p:sp>
    </p:spTree>
    <p:extLst>
      <p:ext uri="{BB962C8B-B14F-4D97-AF65-F5344CB8AC3E}">
        <p14:creationId xmlns:p14="http://schemas.microsoft.com/office/powerpoint/2010/main" val="2434990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de-DE"/>
              <a:t>Titelmasterformat durch Klicken bearbeiten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6/9/2022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‹Nr.›</a:t>
            </a:fld>
            <a:endParaRPr lang="en-US" dirty="0"/>
          </a:p>
        </p:txBody>
      </p:sp>
    </p:spTree>
    <p:extLst>
      <p:ext uri="{BB962C8B-B14F-4D97-AF65-F5344CB8AC3E}">
        <p14:creationId xmlns:p14="http://schemas.microsoft.com/office/powerpoint/2010/main" val="2948649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6/9/2022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‹Nr.›</a:t>
            </a:fld>
            <a:endParaRPr lang="en-US" dirty="0"/>
          </a:p>
        </p:txBody>
      </p:sp>
    </p:spTree>
    <p:extLst>
      <p:ext uri="{BB962C8B-B14F-4D97-AF65-F5344CB8AC3E}">
        <p14:creationId xmlns:p14="http://schemas.microsoft.com/office/powerpoint/2010/main" val="1269656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6/9/2022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‹Nr.›</a:t>
            </a:fld>
            <a:endParaRPr lang="en-US" dirty="0"/>
          </a:p>
        </p:txBody>
      </p:sp>
    </p:spTree>
    <p:extLst>
      <p:ext uri="{BB962C8B-B14F-4D97-AF65-F5344CB8AC3E}">
        <p14:creationId xmlns:p14="http://schemas.microsoft.com/office/powerpoint/2010/main" val="1073079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de-DE"/>
              <a:t>Titelmasterformat durch Klicken bearbeiten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smtClean="0"/>
              <a:pPr/>
              <a:t>6/9/2022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smtClean="0"/>
              <a:pPr/>
              <a:t>‹Nr.›</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17514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smtClean="0"/>
              <a:pPr/>
              <a:t>6/9/2022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smtClean="0"/>
              <a:pPr/>
              <a:t>‹Nr.›</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87852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smtClean="0"/>
              <a:pPr/>
              <a:t>6/9/2022</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smtClean="0"/>
              <a:pPr/>
              <a:t>‹Nr.›</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6053804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hls-dhs-dss.ch/de/articles/027053/2014-02-25/"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kloster-einsiedeln.ch/geschicht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879686" y="1370240"/>
            <a:ext cx="8361229" cy="2098226"/>
          </a:xfrm>
        </p:spPr>
        <p:txBody>
          <a:bodyPr>
            <a:normAutofit fontScale="90000"/>
          </a:bodyPr>
          <a:lstStyle/>
          <a:p>
            <a:r>
              <a:rPr lang="de-CH" sz="4400" dirty="0"/>
              <a:t>Elisabeth </a:t>
            </a:r>
            <a:r>
              <a:rPr lang="de-CH" sz="4400" dirty="0" err="1"/>
              <a:t>Spitzlin</a:t>
            </a:r>
            <a:r>
              <a:rPr lang="de-CH" sz="4400" dirty="0"/>
              <a:t>: «Ehrwürdige Reformerin» und Begründerin der Kapuzinerinnen</a:t>
            </a:r>
          </a:p>
        </p:txBody>
      </p:sp>
      <p:sp>
        <p:nvSpPr>
          <p:cNvPr id="3" name="Untertitel 2"/>
          <p:cNvSpPr>
            <a:spLocks noGrp="1"/>
          </p:cNvSpPr>
          <p:nvPr>
            <p:ph type="subTitle" idx="1"/>
          </p:nvPr>
        </p:nvSpPr>
        <p:spPr>
          <a:xfrm>
            <a:off x="1104368" y="3607981"/>
            <a:ext cx="10058400" cy="1956888"/>
          </a:xfrm>
        </p:spPr>
        <p:txBody>
          <a:bodyPr>
            <a:normAutofit lnSpcReduction="10000"/>
          </a:bodyPr>
          <a:lstStyle/>
          <a:p>
            <a:r>
              <a:rPr lang="de-CH" dirty="0">
                <a:latin typeface="+mj-lt"/>
              </a:rPr>
              <a:t>Online-Reihe «Faszinierende Macher*innen ihrer Zeit»  </a:t>
            </a:r>
            <a:br>
              <a:rPr lang="de-CH" dirty="0">
                <a:latin typeface="+mj-lt"/>
              </a:rPr>
            </a:br>
            <a:r>
              <a:rPr lang="de-CH" dirty="0">
                <a:latin typeface="+mj-lt"/>
              </a:rPr>
              <a:t>Jost Bürgi Stiftung </a:t>
            </a:r>
          </a:p>
          <a:p>
            <a:endParaRPr lang="de-CH" dirty="0">
              <a:latin typeface="+mj-lt"/>
            </a:endParaRPr>
          </a:p>
          <a:p>
            <a:r>
              <a:rPr lang="de-CH" dirty="0">
                <a:latin typeface="+mj-lt"/>
              </a:rPr>
              <a:t>Mittwoch, 1. Juni 2022</a:t>
            </a:r>
          </a:p>
          <a:p>
            <a:r>
              <a:rPr lang="de-CH" dirty="0">
                <a:latin typeface="+mj-lt"/>
              </a:rPr>
              <a:t>Vortrag von Patrick Rüegg</a:t>
            </a:r>
          </a:p>
        </p:txBody>
      </p:sp>
    </p:spTree>
    <p:extLst>
      <p:ext uri="{BB962C8B-B14F-4D97-AF65-F5344CB8AC3E}">
        <p14:creationId xmlns:p14="http://schemas.microsoft.com/office/powerpoint/2010/main" val="67463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371600" y="1094282"/>
            <a:ext cx="9601200" cy="4773118"/>
          </a:xfrm>
        </p:spPr>
        <p:txBody>
          <a:bodyPr/>
          <a:lstStyle/>
          <a:p>
            <a:r>
              <a:rPr lang="de-CH" i="1" dirty="0"/>
              <a:t>„[Es] wollte sich das übrige Convent zu der Reformation </a:t>
            </a:r>
            <a:r>
              <a:rPr lang="de-CH" i="1" dirty="0" err="1"/>
              <a:t>gantz</a:t>
            </a:r>
            <a:r>
              <a:rPr lang="de-CH" i="1" dirty="0"/>
              <a:t> und gar nicht verstehen noch weniger annehmen.“ </a:t>
            </a:r>
            <a:r>
              <a:rPr lang="de-CH" dirty="0"/>
              <a:t>Klosterchronik </a:t>
            </a:r>
            <a:r>
              <a:rPr lang="de-CH" dirty="0" err="1"/>
              <a:t>Ib</a:t>
            </a:r>
            <a:r>
              <a:rPr lang="de-CH" dirty="0"/>
              <a:t>, S. 99.</a:t>
            </a:r>
          </a:p>
          <a:p>
            <a:r>
              <a:rPr lang="de-CH" dirty="0"/>
              <a:t>Erst 1591 Übertritt der ganzen Gemeinschaft zur neuen Ausrichtung</a:t>
            </a:r>
          </a:p>
          <a:p>
            <a:r>
              <a:rPr lang="de-CH" dirty="0"/>
              <a:t>Erster Konvent der «Kapuzinerinnen» mit braunem Ordensgewand, analog Kapuziner</a:t>
            </a:r>
          </a:p>
          <a:p>
            <a:r>
              <a:rPr lang="de-CH" dirty="0"/>
              <a:t>«Sendbriefe» und Regelübersetzung durch Ludwig von Sachsen</a:t>
            </a:r>
          </a:p>
        </p:txBody>
      </p:sp>
    </p:spTree>
    <p:extLst>
      <p:ext uri="{BB962C8B-B14F-4D97-AF65-F5344CB8AC3E}">
        <p14:creationId xmlns:p14="http://schemas.microsoft.com/office/powerpoint/2010/main" val="60043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371599" y="5895753"/>
            <a:ext cx="10572307" cy="816935"/>
          </a:xfrm>
        </p:spPr>
        <p:txBody>
          <a:bodyPr>
            <a:normAutofit fontScale="92500" lnSpcReduction="10000"/>
          </a:bodyPr>
          <a:lstStyle/>
          <a:p>
            <a:pPr marL="0" indent="0">
              <a:buNone/>
            </a:pPr>
            <a:r>
              <a:rPr lang="de-CH" sz="1800" dirty="0"/>
              <a:t>Regelbuch der Schwestern der Pfanneregger Reform, in Form der deutschen Übersetzung durch Ludwig von Sachsen von 1608. Heute im Kapuzinermuseum Sursee. Bildquelle: Christian Schweizer, Schwestern ohne Kapuze, S. 261.</a:t>
            </a:r>
          </a:p>
        </p:txBody>
      </p:sp>
      <p:pic>
        <p:nvPicPr>
          <p:cNvPr id="1026" name="Picture 2" descr="2020-11-29 (1)"/>
          <p:cNvPicPr>
            <a:picLocks noChangeAspect="1" noChangeArrowheads="1"/>
          </p:cNvPicPr>
          <p:nvPr/>
        </p:nvPicPr>
        <p:blipFill>
          <a:blip r:embed="rId2">
            <a:extLst>
              <a:ext uri="{28A0092B-C50C-407E-A947-70E740481C1C}">
                <a14:useLocalDpi xmlns:a14="http://schemas.microsoft.com/office/drawing/2010/main" val="0"/>
              </a:ext>
            </a:extLst>
          </a:blip>
          <a:srcRect l="31221" t="19418" r="35907" b="14935"/>
          <a:stretch>
            <a:fillRect/>
          </a:stretch>
        </p:blipFill>
        <p:spPr bwMode="auto">
          <a:xfrm rot="5400000">
            <a:off x="3625349" y="-790703"/>
            <a:ext cx="5635998" cy="751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015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rotWithShape="1">
          <a:blip r:embed="rId2"/>
          <a:srcRect l="11882" t="30698" r="15682" b="12123"/>
          <a:stretch/>
        </p:blipFill>
        <p:spPr>
          <a:xfrm>
            <a:off x="703521" y="478576"/>
            <a:ext cx="10768993" cy="5667043"/>
          </a:xfrm>
          <a:prstGeom prst="rect">
            <a:avLst/>
          </a:prstGeom>
        </p:spPr>
      </p:pic>
      <p:sp>
        <p:nvSpPr>
          <p:cNvPr id="5" name="Textfeld 4"/>
          <p:cNvSpPr txBox="1"/>
          <p:nvPr/>
        </p:nvSpPr>
        <p:spPr>
          <a:xfrm>
            <a:off x="758456" y="6202326"/>
            <a:ext cx="11008242" cy="523220"/>
          </a:xfrm>
          <a:prstGeom prst="rect">
            <a:avLst/>
          </a:prstGeom>
          <a:noFill/>
        </p:spPr>
        <p:txBody>
          <a:bodyPr wrap="square" rtlCol="0">
            <a:spAutoFit/>
          </a:bodyPr>
          <a:lstStyle/>
          <a:p>
            <a:r>
              <a:rPr lang="de-CH" sz="1400" dirty="0"/>
              <a:t>Ausgrabungsmodell aus den 1950er-Jahren (Bildquelle: Katharina Meier: </a:t>
            </a:r>
            <a:r>
              <a:rPr lang="de-DE" sz="1400" dirty="0"/>
              <a:t>Eine Burg gesucht, ein Kloster gefunden. Grabungsgeschichte Pfanneregg Wattwil 1946-1967</a:t>
            </a:r>
            <a:r>
              <a:rPr lang="de-CH" sz="1400" dirty="0"/>
              <a:t> )</a:t>
            </a:r>
          </a:p>
        </p:txBody>
      </p:sp>
    </p:spTree>
    <p:extLst>
      <p:ext uri="{BB962C8B-B14F-4D97-AF65-F5344CB8AC3E}">
        <p14:creationId xmlns:p14="http://schemas.microsoft.com/office/powerpoint/2010/main" val="3431743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2345" y="204751"/>
            <a:ext cx="8007399" cy="6005549"/>
          </a:xfrm>
          <a:prstGeom prst="rect">
            <a:avLst/>
          </a:prstGeom>
        </p:spPr>
      </p:pic>
      <p:sp>
        <p:nvSpPr>
          <p:cNvPr id="6" name="Textfeld 5"/>
          <p:cNvSpPr txBox="1"/>
          <p:nvPr/>
        </p:nvSpPr>
        <p:spPr>
          <a:xfrm>
            <a:off x="1792345" y="6210300"/>
            <a:ext cx="5222648" cy="369332"/>
          </a:xfrm>
          <a:prstGeom prst="rect">
            <a:avLst/>
          </a:prstGeom>
          <a:noFill/>
        </p:spPr>
        <p:txBody>
          <a:bodyPr wrap="none" rtlCol="0">
            <a:spAutoFit/>
          </a:bodyPr>
          <a:lstStyle/>
          <a:p>
            <a:r>
              <a:rPr lang="de-CH" dirty="0"/>
              <a:t>Ruine von Pfanneregg (Eigene Darstellung, 2020)</a:t>
            </a:r>
          </a:p>
        </p:txBody>
      </p:sp>
    </p:spTree>
    <p:extLst>
      <p:ext uri="{BB962C8B-B14F-4D97-AF65-F5344CB8AC3E}">
        <p14:creationId xmlns:p14="http://schemas.microsoft.com/office/powerpoint/2010/main" val="761443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7456967" y="5585637"/>
            <a:ext cx="4451497" cy="1104013"/>
          </a:xfrm>
        </p:spPr>
        <p:txBody>
          <a:bodyPr>
            <a:normAutofit fontScale="85000" lnSpcReduction="20000"/>
          </a:bodyPr>
          <a:lstStyle/>
          <a:p>
            <a:pPr marL="0" indent="0">
              <a:buNone/>
            </a:pPr>
            <a:r>
              <a:rPr lang="de-DE" dirty="0"/>
              <a:t>Der ‚Baum der Pfanneregger Reform‘. Maler/-in unbekannt. Darstellung aus dem Kapuzinermuseum Sursee. Bildquelle: Christian Schweizer, Schwestern ohne Kapuze, S. 264.</a:t>
            </a:r>
            <a:endParaRPr lang="de-CH" dirty="0"/>
          </a:p>
        </p:txBody>
      </p:sp>
      <p:pic>
        <p:nvPicPr>
          <p:cNvPr id="2050" name="Picture 2" descr="2020-11-29"/>
          <p:cNvPicPr>
            <a:picLocks noChangeAspect="1" noChangeArrowheads="1"/>
          </p:cNvPicPr>
          <p:nvPr/>
        </p:nvPicPr>
        <p:blipFill>
          <a:blip r:embed="rId2">
            <a:extLst>
              <a:ext uri="{28A0092B-C50C-407E-A947-70E740481C1C}">
                <a14:useLocalDpi xmlns:a14="http://schemas.microsoft.com/office/drawing/2010/main" val="0"/>
              </a:ext>
            </a:extLst>
          </a:blip>
          <a:srcRect l="31329" t="22345" r="35222" b="6616"/>
          <a:stretch>
            <a:fillRect/>
          </a:stretch>
        </p:blipFill>
        <p:spPr bwMode="auto">
          <a:xfrm>
            <a:off x="2668771" y="130835"/>
            <a:ext cx="4625163" cy="6558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545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9563100" y="5613399"/>
            <a:ext cx="2387600" cy="1028405"/>
          </a:xfrm>
        </p:spPr>
        <p:txBody>
          <a:bodyPr>
            <a:normAutofit fontScale="85000" lnSpcReduction="10000"/>
          </a:bodyPr>
          <a:lstStyle/>
          <a:p>
            <a:pPr marL="0" indent="0">
              <a:buNone/>
            </a:pPr>
            <a:r>
              <a:rPr lang="de-CH" sz="1900" dirty="0"/>
              <a:t>Die Ausbreitung der Pfanneregger Reform. Quelle: Helvetia </a:t>
            </a:r>
            <a:r>
              <a:rPr lang="de-CH" sz="1900" dirty="0" err="1"/>
              <a:t>Sacra</a:t>
            </a:r>
            <a:r>
              <a:rPr lang="de-CH" sz="1900" dirty="0"/>
              <a:t> 5/2, S. 1123.</a:t>
            </a:r>
          </a:p>
          <a:p>
            <a:pPr marL="0" indent="0">
              <a:buNone/>
            </a:pPr>
            <a:endParaRPr lang="de-CH" dirty="0"/>
          </a:p>
        </p:txBody>
      </p:sp>
      <p:pic>
        <p:nvPicPr>
          <p:cNvPr id="3074" name="Picture 2" descr="Grafik Verbreitung Pfanneregger Reform"/>
          <p:cNvPicPr>
            <a:picLocks noChangeAspect="1" noChangeArrowheads="1"/>
          </p:cNvPicPr>
          <p:nvPr/>
        </p:nvPicPr>
        <p:blipFill rotWithShape="1">
          <a:blip r:embed="rId2">
            <a:extLst>
              <a:ext uri="{28A0092B-C50C-407E-A947-70E740481C1C}">
                <a14:useLocalDpi xmlns:a14="http://schemas.microsoft.com/office/drawing/2010/main" val="0"/>
              </a:ext>
            </a:extLst>
          </a:blip>
          <a:srcRect t="4067"/>
          <a:stretch/>
        </p:blipFill>
        <p:spPr bwMode="auto">
          <a:xfrm>
            <a:off x="1955800" y="78829"/>
            <a:ext cx="7170737" cy="666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0325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371600" y="984250"/>
            <a:ext cx="9601200" cy="4883150"/>
          </a:xfrm>
        </p:spPr>
        <p:txBody>
          <a:bodyPr/>
          <a:lstStyle/>
          <a:p>
            <a:r>
              <a:rPr lang="de-CH" dirty="0"/>
              <a:t>Schwestern von Pfanneregg waren die </a:t>
            </a:r>
            <a:r>
              <a:rPr lang="de-CH" b="1" dirty="0"/>
              <a:t>aktiven</a:t>
            </a:r>
            <a:r>
              <a:rPr lang="de-CH" dirty="0"/>
              <a:t> Umsetzerinnen der Reform</a:t>
            </a:r>
          </a:p>
          <a:p>
            <a:r>
              <a:rPr lang="de-CH" dirty="0"/>
              <a:t>Elisabeth </a:t>
            </a:r>
            <a:r>
              <a:rPr lang="de-CH" dirty="0" err="1"/>
              <a:t>Spitzlin</a:t>
            </a:r>
            <a:r>
              <a:rPr lang="de-CH" dirty="0"/>
              <a:t> als Initiantin und umsetzende Kraft</a:t>
            </a:r>
          </a:p>
          <a:p>
            <a:r>
              <a:rPr lang="de-CH" dirty="0"/>
              <a:t>Fabrizio </a:t>
            </a:r>
            <a:r>
              <a:rPr lang="de-CH" dirty="0" err="1"/>
              <a:t>Verallo</a:t>
            </a:r>
            <a:r>
              <a:rPr lang="de-CH" dirty="0"/>
              <a:t> (1606-08 päpstlicher Nuntius/Botschafter in der Schweiz): </a:t>
            </a:r>
            <a:r>
              <a:rPr lang="de-CH" i="1" dirty="0"/>
              <a:t>„Ehrwürdigen Mutter, Elisabetha </a:t>
            </a:r>
            <a:r>
              <a:rPr lang="de-CH" i="1" dirty="0" err="1"/>
              <a:t>Spitzlin</a:t>
            </a:r>
            <a:r>
              <a:rPr lang="de-CH" i="1" dirty="0"/>
              <a:t>, der Reformerin des ganzen Ordens der dritten Regel und aller Schwesternklöster dieses Ordens“ </a:t>
            </a:r>
            <a:r>
              <a:rPr lang="de-CH" dirty="0"/>
              <a:t>(Original in Latein)</a:t>
            </a:r>
          </a:p>
          <a:p>
            <a:r>
              <a:rPr lang="de-CH" dirty="0"/>
              <a:t>Letzte Jahre von </a:t>
            </a:r>
            <a:r>
              <a:rPr lang="de-CH" dirty="0" err="1"/>
              <a:t>Spitzlin</a:t>
            </a:r>
            <a:r>
              <a:rPr lang="de-CH" dirty="0"/>
              <a:t> geprägt durch Streit mit Fürstabt von St. Gallen, Bernard Müller</a:t>
            </a:r>
          </a:p>
          <a:p>
            <a:r>
              <a:rPr lang="de-CH" dirty="0"/>
              <a:t>Tod durch Pestwelle am 24. August 1611 </a:t>
            </a:r>
            <a:endParaRPr lang="de-CH" i="1" dirty="0"/>
          </a:p>
          <a:p>
            <a:endParaRPr lang="de-CH" dirty="0"/>
          </a:p>
        </p:txBody>
      </p:sp>
    </p:spTree>
    <p:extLst>
      <p:ext uri="{BB962C8B-B14F-4D97-AF65-F5344CB8AC3E}">
        <p14:creationId xmlns:p14="http://schemas.microsoft.com/office/powerpoint/2010/main" val="221064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Einordnung und Fazit</a:t>
            </a:r>
          </a:p>
        </p:txBody>
      </p:sp>
      <p:sp>
        <p:nvSpPr>
          <p:cNvPr id="3" name="Inhaltsplatzhalter 2"/>
          <p:cNvSpPr>
            <a:spLocks noGrp="1"/>
          </p:cNvSpPr>
          <p:nvPr>
            <p:ph idx="1"/>
          </p:nvPr>
        </p:nvSpPr>
        <p:spPr>
          <a:xfrm>
            <a:off x="1371600" y="1885950"/>
            <a:ext cx="10072838" cy="3981450"/>
          </a:xfrm>
        </p:spPr>
        <p:txBody>
          <a:bodyPr>
            <a:normAutofit/>
          </a:bodyPr>
          <a:lstStyle/>
          <a:p>
            <a:pPr marL="0" indent="0">
              <a:buNone/>
            </a:pPr>
            <a:r>
              <a:rPr lang="de-CH" dirty="0"/>
              <a:t>„Elisabetha </a:t>
            </a:r>
            <a:r>
              <a:rPr lang="de-CH" dirty="0" err="1"/>
              <a:t>Spitzlin</a:t>
            </a:r>
            <a:r>
              <a:rPr lang="de-CH" dirty="0"/>
              <a:t> […], nimmt unter den führenden Persönlichkeiten der </a:t>
            </a:r>
            <a:r>
              <a:rPr lang="de-CH" b="1" dirty="0"/>
              <a:t>Gegenreformation</a:t>
            </a:r>
            <a:r>
              <a:rPr lang="de-CH" dirty="0"/>
              <a:t> in der Schweiz einen ehrenvollen Platz ein. Wir kennen keine Frau der damaligen Zeit, die mächtiger und erfolgreicher auf die Besserung der kirchlichen Zustände in unserm Vaterland eingewirkt hätte. Die Katholiken der Schweiz schulden dieser großen, gottbegeisterten Ordensfrau und Reformatorin, […] , ein dankbares Andenken.“</a:t>
            </a:r>
          </a:p>
          <a:p>
            <a:pPr marL="0" indent="0">
              <a:buNone/>
            </a:pPr>
            <a:r>
              <a:rPr lang="de-CH" dirty="0"/>
              <a:t>	Alois </a:t>
            </a:r>
            <a:r>
              <a:rPr lang="de-CH" dirty="0" err="1"/>
              <a:t>Scheiwiler</a:t>
            </a:r>
            <a:r>
              <a:rPr lang="de-CH" dirty="0"/>
              <a:t>, 1917 (Kirchenhistoriker &amp; späterer Bischof von St. Gallen)</a:t>
            </a:r>
          </a:p>
          <a:p>
            <a:r>
              <a:rPr lang="de-CH" dirty="0"/>
              <a:t>Gegenreformation = Aspekt der «Katholischen Reform»</a:t>
            </a:r>
          </a:p>
          <a:p>
            <a:r>
              <a:rPr lang="de-CH" dirty="0"/>
              <a:t>Katholische Reform: Veränderungen, die parallel oder als Reaktion auf die Reformation im 16. &amp; 17. Jh. stattfanden</a:t>
            </a:r>
          </a:p>
        </p:txBody>
      </p:sp>
    </p:spTree>
    <p:extLst>
      <p:ext uri="{BB962C8B-B14F-4D97-AF65-F5344CB8AC3E}">
        <p14:creationId xmlns:p14="http://schemas.microsoft.com/office/powerpoint/2010/main" val="347414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2688" t="19753" r="34636" b="13863"/>
          <a:stretch/>
        </p:blipFill>
        <p:spPr>
          <a:xfrm>
            <a:off x="1184697" y="549743"/>
            <a:ext cx="6370346" cy="5351961"/>
          </a:xfrm>
        </p:spPr>
      </p:pic>
      <p:sp>
        <p:nvSpPr>
          <p:cNvPr id="5" name="Textfeld 4"/>
          <p:cNvSpPr txBox="1"/>
          <p:nvPr/>
        </p:nvSpPr>
        <p:spPr>
          <a:xfrm>
            <a:off x="1539004" y="5934670"/>
            <a:ext cx="5661732" cy="923330"/>
          </a:xfrm>
          <a:prstGeom prst="rect">
            <a:avLst/>
          </a:prstGeom>
          <a:noFill/>
        </p:spPr>
        <p:txBody>
          <a:bodyPr wrap="square" rtlCol="0">
            <a:spAutoFit/>
          </a:bodyPr>
          <a:lstStyle/>
          <a:p>
            <a:r>
              <a:rPr lang="de-CH" sz="1700" dirty="0"/>
              <a:t>(Bildquelle: Hist. Lexikon der Schweiz, </a:t>
            </a:r>
            <a:r>
              <a:rPr lang="de-CH" sz="1700" dirty="0">
                <a:hlinkClick r:id="rId3"/>
              </a:rPr>
              <a:t>https://hls-dhs-dss.ch/de/articles/027053/2014-02-25/</a:t>
            </a:r>
            <a:r>
              <a:rPr lang="de-CH" sz="1700" dirty="0"/>
              <a:t>) </a:t>
            </a:r>
          </a:p>
          <a:p>
            <a:r>
              <a:rPr lang="de-CH" dirty="0"/>
              <a:t> </a:t>
            </a:r>
          </a:p>
        </p:txBody>
      </p:sp>
      <p:sp>
        <p:nvSpPr>
          <p:cNvPr id="7" name="Inhaltsplatzhalter 2"/>
          <p:cNvSpPr txBox="1">
            <a:spLocks/>
          </p:cNvSpPr>
          <p:nvPr/>
        </p:nvSpPr>
        <p:spPr>
          <a:xfrm>
            <a:off x="7704944" y="809469"/>
            <a:ext cx="4002374" cy="5057931"/>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de-CH" dirty="0"/>
              <a:t>Konzil von Trient (1545-1563) als Grundlage für die Veränderungen der Katholischen Reform im 16. &amp; 17. Jahrhundert</a:t>
            </a:r>
          </a:p>
          <a:p>
            <a:r>
              <a:rPr lang="de-CH" dirty="0"/>
              <a:t>Kapuziner &amp; Kapuzinerinnen als Ausdruck der neuen (röm.—kath.) Aufbruchsbewegungen</a:t>
            </a:r>
          </a:p>
          <a:p>
            <a:r>
              <a:rPr lang="de-CH" dirty="0"/>
              <a:t>Elisabeth </a:t>
            </a:r>
            <a:r>
              <a:rPr lang="de-CH" dirty="0" err="1"/>
              <a:t>Spitzlin</a:t>
            </a:r>
            <a:r>
              <a:rPr lang="de-CH" dirty="0"/>
              <a:t> als </a:t>
            </a:r>
            <a:r>
              <a:rPr lang="de-CH" b="1" dirty="0"/>
              <a:t>Macherin</a:t>
            </a:r>
            <a:r>
              <a:rPr lang="de-CH" dirty="0"/>
              <a:t> und wesentliche Person der «Pfanneregger Reform»</a:t>
            </a:r>
          </a:p>
        </p:txBody>
      </p:sp>
    </p:spTree>
    <p:extLst>
      <p:ext uri="{BB962C8B-B14F-4D97-AF65-F5344CB8AC3E}">
        <p14:creationId xmlns:p14="http://schemas.microsoft.com/office/powerpoint/2010/main" val="126144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71600" y="685800"/>
            <a:ext cx="9601200" cy="813216"/>
          </a:xfrm>
        </p:spPr>
        <p:txBody>
          <a:bodyPr/>
          <a:lstStyle/>
          <a:p>
            <a:r>
              <a:rPr lang="de-CH" dirty="0"/>
              <a:t>Bibliographie I</a:t>
            </a:r>
          </a:p>
        </p:txBody>
      </p:sp>
      <p:sp>
        <p:nvSpPr>
          <p:cNvPr id="3" name="Inhaltsplatzhalter 2"/>
          <p:cNvSpPr>
            <a:spLocks noGrp="1"/>
          </p:cNvSpPr>
          <p:nvPr>
            <p:ph idx="1"/>
          </p:nvPr>
        </p:nvSpPr>
        <p:spPr>
          <a:xfrm>
            <a:off x="1371600" y="1499016"/>
            <a:ext cx="9601200" cy="5358984"/>
          </a:xfrm>
        </p:spPr>
        <p:txBody>
          <a:bodyPr>
            <a:normAutofit fontScale="85000" lnSpcReduction="20000"/>
          </a:bodyPr>
          <a:lstStyle/>
          <a:p>
            <a:pPr marL="0" indent="0">
              <a:buNone/>
            </a:pPr>
            <a:r>
              <a:rPr lang="de-CH" dirty="0"/>
              <a:t>Primärquellen: </a:t>
            </a:r>
          </a:p>
          <a:p>
            <a:r>
              <a:rPr lang="de-CH" dirty="0"/>
              <a:t>Klosterarchiv Wattwil, Klosterchronik </a:t>
            </a:r>
            <a:r>
              <a:rPr lang="de-CH" dirty="0" err="1"/>
              <a:t>Ia</a:t>
            </a:r>
            <a:r>
              <a:rPr lang="de-CH" dirty="0"/>
              <a:t>.</a:t>
            </a:r>
          </a:p>
          <a:p>
            <a:r>
              <a:rPr lang="de-CH" dirty="0"/>
              <a:t>Klosterarchiv Wattwil, Klosterchronik Ib.</a:t>
            </a:r>
          </a:p>
          <a:p>
            <a:r>
              <a:rPr lang="de-CH" dirty="0"/>
              <a:t>Klosterarchiv Wattwil, Klosterchronik </a:t>
            </a:r>
            <a:r>
              <a:rPr lang="de-CH" dirty="0" err="1"/>
              <a:t>Ib</a:t>
            </a:r>
            <a:r>
              <a:rPr lang="de-CH" dirty="0"/>
              <a:t>, Kopie, 1921.</a:t>
            </a:r>
          </a:p>
          <a:p>
            <a:pPr marL="0" indent="0">
              <a:buNone/>
            </a:pPr>
            <a:r>
              <a:rPr lang="de-CH" dirty="0"/>
              <a:t>Sekundärliteratur: </a:t>
            </a:r>
          </a:p>
          <a:p>
            <a:r>
              <a:rPr lang="de-CH" dirty="0" err="1"/>
              <a:t>Bless-Grabher</a:t>
            </a:r>
            <a:r>
              <a:rPr lang="de-CH" dirty="0"/>
              <a:t>, Magdalen: Kanton St. Gallen (ausgenommen südliche Teile). Einleitung: Kantone Appenzell Ausser- und Innerrhoden sowie St. Gallen, in: Helvetia </a:t>
            </a:r>
            <a:r>
              <a:rPr lang="de-CH" dirty="0" err="1"/>
              <a:t>Sacra</a:t>
            </a:r>
            <a:r>
              <a:rPr lang="de-CH" dirty="0"/>
              <a:t> 9/2, 1995, S. 527-541. </a:t>
            </a:r>
          </a:p>
          <a:p>
            <a:r>
              <a:rPr lang="de-CH" dirty="0" err="1"/>
              <a:t>Bless-Grabher</a:t>
            </a:r>
            <a:r>
              <a:rPr lang="de-CH" dirty="0"/>
              <a:t>, Magdalen: Wattwil, Pfanneregg, in: Helvetia </a:t>
            </a:r>
            <a:r>
              <a:rPr lang="de-CH" dirty="0" err="1"/>
              <a:t>Sacra</a:t>
            </a:r>
            <a:r>
              <a:rPr lang="de-CH" dirty="0"/>
              <a:t> 9/2, 1995, S. 579-588.</a:t>
            </a:r>
          </a:p>
          <a:p>
            <a:r>
              <a:rPr lang="de-CH" dirty="0" err="1"/>
              <a:t>Bürgler</a:t>
            </a:r>
            <a:r>
              <a:rPr lang="de-CH" dirty="0"/>
              <a:t>, Anastasius: Die Franziskus-Orden in der Schweiz. Überblick über ihre Niederlassungen, entworfen zur Erinnerung an die siebente Jahrhundertfeier des Hinscheidens des hl. </a:t>
            </a:r>
            <a:r>
              <a:rPr lang="de-CH" dirty="0" err="1"/>
              <a:t>Ordenstifters</a:t>
            </a:r>
            <a:r>
              <a:rPr lang="de-CH" dirty="0"/>
              <a:t> Franziskus von Assisi, Schwyz 1926. </a:t>
            </a:r>
          </a:p>
          <a:p>
            <a:r>
              <a:rPr lang="de-CH" dirty="0" err="1"/>
              <a:t>Degler</a:t>
            </a:r>
            <a:r>
              <a:rPr lang="de-CH" dirty="0"/>
              <a:t>-Spengler, Brigitte: Einleitung. Die Regulierten Terziarinnen in der Schweiz, in: Helvetia </a:t>
            </a:r>
            <a:r>
              <a:rPr lang="de-CH" dirty="0" err="1"/>
              <a:t>Sacra</a:t>
            </a:r>
            <a:r>
              <a:rPr lang="de-CH" dirty="0"/>
              <a:t> 5/1, 1978, S. 609-662. </a:t>
            </a:r>
          </a:p>
          <a:p>
            <a:r>
              <a:rPr lang="de-CH" dirty="0" err="1"/>
              <a:t>Fellay</a:t>
            </a:r>
            <a:r>
              <a:rPr lang="de-CH" dirty="0"/>
              <a:t>, Jean-Blaise: Katholische Reform, in: HLS 7, 2008, S. 128-131.</a:t>
            </a:r>
          </a:p>
          <a:p>
            <a:r>
              <a:rPr lang="de-CH" dirty="0"/>
              <a:t>Kobler, Arthur: Das </a:t>
            </a:r>
            <a:r>
              <a:rPr lang="de-CH" dirty="0" err="1"/>
              <a:t>Terziarinnenkloster</a:t>
            </a:r>
            <a:r>
              <a:rPr lang="de-CH" dirty="0"/>
              <a:t> Wattwil Schweiz, in: </a:t>
            </a:r>
            <a:r>
              <a:rPr lang="de-CH" dirty="0" err="1"/>
              <a:t>Alemania</a:t>
            </a:r>
            <a:r>
              <a:rPr lang="de-CH" dirty="0"/>
              <a:t> </a:t>
            </a:r>
            <a:r>
              <a:rPr lang="de-CH" dirty="0" err="1"/>
              <a:t>Franciscana</a:t>
            </a:r>
            <a:r>
              <a:rPr lang="de-CH" dirty="0"/>
              <a:t> Antiqua 16 [Sonderdruck], 1970. </a:t>
            </a:r>
          </a:p>
          <a:p>
            <a:r>
              <a:rPr lang="de-CH" dirty="0"/>
              <a:t>Kobler, Arthur: St. Maria der Engel in Wattwil, in: Helvetia </a:t>
            </a:r>
            <a:r>
              <a:rPr lang="de-CH" dirty="0" err="1"/>
              <a:t>Sacra</a:t>
            </a:r>
            <a:r>
              <a:rPr lang="de-CH" dirty="0"/>
              <a:t> 5/2, 1974, S. 1095-1125.</a:t>
            </a:r>
          </a:p>
          <a:p>
            <a:endParaRPr lang="de-CH" dirty="0"/>
          </a:p>
          <a:p>
            <a:endParaRPr lang="de-CH" dirty="0"/>
          </a:p>
          <a:p>
            <a:pPr marL="0" indent="0">
              <a:buNone/>
            </a:pPr>
            <a:endParaRPr lang="de-CH" dirty="0"/>
          </a:p>
        </p:txBody>
      </p:sp>
    </p:spTree>
    <p:extLst>
      <p:ext uri="{BB962C8B-B14F-4D97-AF65-F5344CB8AC3E}">
        <p14:creationId xmlns:p14="http://schemas.microsoft.com/office/powerpoint/2010/main" val="3807860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Ziele</a:t>
            </a:r>
          </a:p>
        </p:txBody>
      </p:sp>
      <p:sp>
        <p:nvSpPr>
          <p:cNvPr id="3" name="Inhaltsplatzhalter 2"/>
          <p:cNvSpPr>
            <a:spLocks noGrp="1"/>
          </p:cNvSpPr>
          <p:nvPr>
            <p:ph idx="1"/>
          </p:nvPr>
        </p:nvSpPr>
        <p:spPr/>
        <p:txBody>
          <a:bodyPr/>
          <a:lstStyle/>
          <a:p>
            <a:r>
              <a:rPr lang="de-CH" dirty="0"/>
              <a:t>Annäherung an die Person Elisabeth </a:t>
            </a:r>
            <a:r>
              <a:rPr lang="de-CH" dirty="0" err="1"/>
              <a:t>Spitzlin</a:t>
            </a:r>
            <a:endParaRPr lang="de-CH" dirty="0"/>
          </a:p>
          <a:p>
            <a:r>
              <a:rPr lang="de-CH" dirty="0"/>
              <a:t>Kenntnisse über die Entwicklung des Klosters Pfanneregg und der Pfanneregger Reform</a:t>
            </a:r>
          </a:p>
          <a:p>
            <a:pPr lvl="1"/>
            <a:endParaRPr lang="de-CH" dirty="0"/>
          </a:p>
        </p:txBody>
      </p:sp>
    </p:spTree>
    <p:extLst>
      <p:ext uri="{BB962C8B-B14F-4D97-AF65-F5344CB8AC3E}">
        <p14:creationId xmlns:p14="http://schemas.microsoft.com/office/powerpoint/2010/main" val="3257131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Bibliographie II</a:t>
            </a:r>
          </a:p>
        </p:txBody>
      </p:sp>
      <p:sp>
        <p:nvSpPr>
          <p:cNvPr id="3" name="Inhaltsplatzhalter 2"/>
          <p:cNvSpPr>
            <a:spLocks noGrp="1"/>
          </p:cNvSpPr>
          <p:nvPr>
            <p:ph idx="1"/>
          </p:nvPr>
        </p:nvSpPr>
        <p:spPr>
          <a:xfrm>
            <a:off x="1371600" y="1573967"/>
            <a:ext cx="9601200" cy="5096655"/>
          </a:xfrm>
        </p:spPr>
        <p:txBody>
          <a:bodyPr>
            <a:normAutofit fontScale="77500" lnSpcReduction="20000"/>
          </a:bodyPr>
          <a:lstStyle/>
          <a:p>
            <a:r>
              <a:rPr lang="de-CH" dirty="0"/>
              <a:t>Meier, Katharina: Eine Burg gesucht – ein Kloster gefunden. Grabungsgeschichte Pfanneregg Wattwil SG 1946-1957, Semesterarbeit der Universität Zürich, Zürich 2015. </a:t>
            </a:r>
          </a:p>
          <a:p>
            <a:r>
              <a:rPr lang="de-CH" dirty="0"/>
              <a:t>Nussbaumer, Arnold/Graf, Theophil: Die Kapuzinerinnen in der Schweiz. Allgemeine Einleitung, in: Helvetia </a:t>
            </a:r>
            <a:r>
              <a:rPr lang="de-CH" dirty="0" err="1"/>
              <a:t>Sacra</a:t>
            </a:r>
            <a:r>
              <a:rPr lang="de-CH" dirty="0"/>
              <a:t> 5/2, 1974, S. 943-956.</a:t>
            </a:r>
          </a:p>
          <a:p>
            <a:r>
              <a:rPr lang="de-CH" dirty="0" err="1"/>
              <a:t>Scheiwiler</a:t>
            </a:r>
            <a:r>
              <a:rPr lang="de-CH" dirty="0"/>
              <a:t>, Alois: Elisabeth </a:t>
            </a:r>
            <a:r>
              <a:rPr lang="de-CH" dirty="0" err="1"/>
              <a:t>Spitzlin</a:t>
            </a:r>
            <a:r>
              <a:rPr lang="de-CH" dirty="0"/>
              <a:t>. Ein Beitrag zur Gegenreformation in der Schweiz, in: Zeitschrift für schweizerische Kirchengeschichte 11, 1917, S. 204-220/279-287.</a:t>
            </a:r>
          </a:p>
          <a:p>
            <a:r>
              <a:rPr lang="de-CH" dirty="0" err="1"/>
              <a:t>Scheiwiler</a:t>
            </a:r>
            <a:r>
              <a:rPr lang="de-CH" dirty="0"/>
              <a:t>, Alois: P. Ludwig von Sachsen. Ein Beitrag zur Gegenreformation in der Schweiz, in: Zeitschrift für schweizerische Kirchengeschichte 10, 1916, S. 241-274. </a:t>
            </a:r>
          </a:p>
          <a:p>
            <a:r>
              <a:rPr lang="de-CH" dirty="0"/>
              <a:t>Schweizer, Christian: Elisabeth </a:t>
            </a:r>
            <a:r>
              <a:rPr lang="de-CH" dirty="0" err="1"/>
              <a:t>Spitzlin</a:t>
            </a:r>
            <a:r>
              <a:rPr lang="de-CH" dirty="0"/>
              <a:t>, in: HLS 11, 2012, S. 714.</a:t>
            </a:r>
          </a:p>
          <a:p>
            <a:r>
              <a:rPr lang="de-CH" dirty="0"/>
              <a:t>Schweizer, Christian: Kapuziner, in: HLS 7, 2008, S. 94-96.</a:t>
            </a:r>
          </a:p>
          <a:p>
            <a:r>
              <a:rPr lang="de-CH" dirty="0"/>
              <a:t>Schweizer, Christian: Kapuzinerinnen, in: HLS 7, 2008, S. 96.</a:t>
            </a:r>
          </a:p>
          <a:p>
            <a:r>
              <a:rPr lang="de-CH" dirty="0"/>
              <a:t>Schweizer, Christian: Pfanneregg, in: HLS 9, 2010, S. 669.</a:t>
            </a:r>
          </a:p>
          <a:p>
            <a:r>
              <a:rPr lang="de-CH" dirty="0"/>
              <a:t>Schweizer, Christian: Schwestern ohne Kapuze dennoch Kapuzinerinnen. Regulierte </a:t>
            </a:r>
            <a:r>
              <a:rPr lang="de-CH" dirty="0" err="1"/>
              <a:t>Terziarinnenklöster</a:t>
            </a:r>
            <a:r>
              <a:rPr lang="de-CH" dirty="0"/>
              <a:t> der Pfanneregger Reform. Ein kurzer Tour </a:t>
            </a:r>
            <a:r>
              <a:rPr lang="de-CH" dirty="0" err="1"/>
              <a:t>d’horizon</a:t>
            </a:r>
            <a:r>
              <a:rPr lang="de-CH" dirty="0"/>
              <a:t> durch die Geschichte der Kapuzinerinnen in der Schweiz und Nachbarschaft, in: Helvetia </a:t>
            </a:r>
            <a:r>
              <a:rPr lang="de-CH" dirty="0" err="1"/>
              <a:t>Franciscana</a:t>
            </a:r>
            <a:r>
              <a:rPr lang="de-CH" dirty="0"/>
              <a:t> 37, 2008, S. 257-265. </a:t>
            </a:r>
          </a:p>
          <a:p>
            <a:r>
              <a:rPr lang="de-CH" dirty="0" err="1"/>
              <a:t>Stierli</a:t>
            </a:r>
            <a:r>
              <a:rPr lang="de-CH" dirty="0"/>
              <a:t>, Josef: Die katholische Reform, in: Lukas </a:t>
            </a:r>
            <a:r>
              <a:rPr lang="de-CH" dirty="0" err="1"/>
              <a:t>Vischer</a:t>
            </a:r>
            <a:r>
              <a:rPr lang="de-CH" dirty="0"/>
              <a:t>/Lukas Schenker/Rudolf </a:t>
            </a:r>
            <a:r>
              <a:rPr lang="de-CH" dirty="0" err="1"/>
              <a:t>Dellsperger</a:t>
            </a:r>
            <a:r>
              <a:rPr lang="de-CH" dirty="0"/>
              <a:t> (</a:t>
            </a:r>
            <a:r>
              <a:rPr lang="de-CH" dirty="0" err="1"/>
              <a:t>Hg</a:t>
            </a:r>
            <a:r>
              <a:rPr lang="de-CH" dirty="0"/>
              <a:t>.): Ökumenische Kirchengeschichte der Schweiz, Freiburg 1994, S. 148-160.</a:t>
            </a:r>
          </a:p>
          <a:p>
            <a:r>
              <a:rPr lang="de-CH" dirty="0" err="1"/>
              <a:t>Wehrli</a:t>
            </a:r>
            <a:r>
              <a:rPr lang="de-CH" dirty="0"/>
              <a:t>-Johns, Martina: Beginen und Begarden, in: HLS 2, 2003, S. 154-155.</a:t>
            </a:r>
          </a:p>
          <a:p>
            <a:endParaRPr lang="de-CH" dirty="0"/>
          </a:p>
        </p:txBody>
      </p:sp>
    </p:spTree>
    <p:extLst>
      <p:ext uri="{BB962C8B-B14F-4D97-AF65-F5344CB8AC3E}">
        <p14:creationId xmlns:p14="http://schemas.microsoft.com/office/powerpoint/2010/main" val="2342377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dirty="0"/>
          </a:p>
        </p:txBody>
      </p:sp>
      <p:sp>
        <p:nvSpPr>
          <p:cNvPr id="3" name="Inhaltsplatzhalter 2"/>
          <p:cNvSpPr>
            <a:spLocks noGrp="1"/>
          </p:cNvSpPr>
          <p:nvPr>
            <p:ph idx="1"/>
          </p:nvPr>
        </p:nvSpPr>
        <p:spPr/>
        <p:txBody>
          <a:bodyPr/>
          <a:lstStyle/>
          <a:p>
            <a:endParaRPr lang="de-CH"/>
          </a:p>
        </p:txBody>
      </p:sp>
      <p:pic>
        <p:nvPicPr>
          <p:cNvPr id="4" name="Grafik 3"/>
          <p:cNvPicPr>
            <a:picLocks noChangeAspect="1"/>
          </p:cNvPicPr>
          <p:nvPr/>
        </p:nvPicPr>
        <p:blipFill rotWithShape="1">
          <a:blip r:embed="rId2"/>
          <a:srcRect l="9805" t="11228" r="26920" b="17017"/>
          <a:stretch/>
        </p:blipFill>
        <p:spPr>
          <a:xfrm>
            <a:off x="2106127" y="286603"/>
            <a:ext cx="8040705" cy="6078833"/>
          </a:xfrm>
          <a:prstGeom prst="rect">
            <a:avLst/>
          </a:prstGeom>
          <a:ln>
            <a:solidFill>
              <a:schemeClr val="tx1"/>
            </a:solidFill>
          </a:ln>
        </p:spPr>
      </p:pic>
    </p:spTree>
    <p:extLst>
      <p:ext uri="{BB962C8B-B14F-4D97-AF65-F5344CB8AC3E}">
        <p14:creationId xmlns:p14="http://schemas.microsoft.com/office/powerpoint/2010/main" val="19548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Ablauf</a:t>
            </a:r>
          </a:p>
        </p:txBody>
      </p:sp>
      <p:sp>
        <p:nvSpPr>
          <p:cNvPr id="3" name="Inhaltsplatzhalter 2"/>
          <p:cNvSpPr>
            <a:spLocks noGrp="1"/>
          </p:cNvSpPr>
          <p:nvPr>
            <p:ph idx="1"/>
          </p:nvPr>
        </p:nvSpPr>
        <p:spPr/>
        <p:txBody>
          <a:bodyPr/>
          <a:lstStyle/>
          <a:p>
            <a:pPr marL="457200" indent="-457200">
              <a:buFont typeface="+mj-lt"/>
              <a:buAutoNum type="arabicPeriod"/>
            </a:pPr>
            <a:r>
              <a:rPr lang="de-CH" dirty="0"/>
              <a:t>Geschichte des Klosters Pfanneregg und die historische Ausgangslage</a:t>
            </a:r>
          </a:p>
          <a:p>
            <a:pPr marL="457200" indent="-457200">
              <a:buFont typeface="+mj-lt"/>
              <a:buAutoNum type="arabicPeriod"/>
            </a:pPr>
            <a:r>
              <a:rPr lang="de-CH" dirty="0"/>
              <a:t>Elisabeth </a:t>
            </a:r>
            <a:r>
              <a:rPr lang="de-CH" dirty="0" err="1"/>
              <a:t>Spitzlin</a:t>
            </a:r>
            <a:endParaRPr lang="de-CH" dirty="0"/>
          </a:p>
          <a:p>
            <a:pPr marL="457200" indent="-457200">
              <a:buFont typeface="+mj-lt"/>
              <a:buAutoNum type="arabicPeriod"/>
            </a:pPr>
            <a:r>
              <a:rPr lang="de-CH" dirty="0"/>
              <a:t>Die Pfanneregger Reform</a:t>
            </a:r>
          </a:p>
          <a:p>
            <a:pPr marL="457200" indent="-457200">
              <a:buFont typeface="+mj-lt"/>
              <a:buAutoNum type="arabicPeriod"/>
            </a:pPr>
            <a:r>
              <a:rPr lang="de-CH" dirty="0"/>
              <a:t>Einordnung und Fazit</a:t>
            </a:r>
          </a:p>
        </p:txBody>
      </p:sp>
    </p:spTree>
    <p:extLst>
      <p:ext uri="{BB962C8B-B14F-4D97-AF65-F5344CB8AC3E}">
        <p14:creationId xmlns:p14="http://schemas.microsoft.com/office/powerpoint/2010/main" val="228203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5146" y="488839"/>
            <a:ext cx="7378238" cy="5784370"/>
          </a:xfrm>
        </p:spPr>
      </p:pic>
      <p:sp>
        <p:nvSpPr>
          <p:cNvPr id="7" name="Textfeld 6"/>
          <p:cNvSpPr txBox="1"/>
          <p:nvPr/>
        </p:nvSpPr>
        <p:spPr>
          <a:xfrm>
            <a:off x="8666486" y="488839"/>
            <a:ext cx="3037834" cy="3508653"/>
          </a:xfrm>
          <a:prstGeom prst="rect">
            <a:avLst/>
          </a:prstGeom>
          <a:noFill/>
        </p:spPr>
        <p:txBody>
          <a:bodyPr wrap="square" rtlCol="0">
            <a:spAutoFit/>
          </a:bodyPr>
          <a:lstStyle/>
          <a:p>
            <a:pPr marL="342900" indent="-342900">
              <a:buAutoNum type="alphaUcParenBoth"/>
            </a:pPr>
            <a:r>
              <a:rPr lang="de-CH" sz="1700" dirty="0"/>
              <a:t>Ungefährer Standort Beginenklause </a:t>
            </a:r>
            <a:r>
              <a:rPr lang="de-CH" sz="1700" dirty="0" err="1"/>
              <a:t>Hüenersedel</a:t>
            </a:r>
            <a:r>
              <a:rPr lang="de-CH" sz="1700" dirty="0"/>
              <a:t>, </a:t>
            </a:r>
            <a:br>
              <a:rPr lang="de-CH" sz="1700" dirty="0"/>
            </a:br>
            <a:r>
              <a:rPr lang="de-CH" sz="1700" dirty="0"/>
              <a:t>bis ca. 1411</a:t>
            </a:r>
          </a:p>
          <a:p>
            <a:pPr marL="342900" indent="-342900">
              <a:buAutoNum type="alphaUcParenBoth"/>
            </a:pPr>
            <a:endParaRPr lang="de-CH" sz="1700" dirty="0"/>
          </a:p>
          <a:p>
            <a:pPr marL="342900" indent="-342900">
              <a:buAutoNum type="alphaUcParenBoth"/>
            </a:pPr>
            <a:r>
              <a:rPr lang="de-CH" sz="1700" dirty="0"/>
              <a:t>Kloster Pfanneregg (Ruine), </a:t>
            </a:r>
            <a:br>
              <a:rPr lang="de-CH" sz="1700" dirty="0"/>
            </a:br>
            <a:r>
              <a:rPr lang="de-CH" sz="1700" dirty="0"/>
              <a:t>ca. 1411-1620</a:t>
            </a:r>
          </a:p>
          <a:p>
            <a:pPr marL="342900" indent="-342900">
              <a:buAutoNum type="alphaUcParenBoth"/>
            </a:pPr>
            <a:endParaRPr lang="de-CH" sz="1700" dirty="0"/>
          </a:p>
          <a:p>
            <a:pPr marL="342900" indent="-342900">
              <a:buAutoNum type="alphaUcParenBoth"/>
            </a:pPr>
            <a:r>
              <a:rPr lang="de-CH" sz="1700" dirty="0"/>
              <a:t>Kloster St. Maria der  Engel Wattwil, </a:t>
            </a:r>
            <a:br>
              <a:rPr lang="de-CH" sz="1700" dirty="0"/>
            </a:br>
            <a:r>
              <a:rPr lang="de-CH" sz="1700" dirty="0"/>
              <a:t>erbaut 1621</a:t>
            </a:r>
          </a:p>
          <a:p>
            <a:pPr marL="342900" indent="-342900">
              <a:buAutoNum type="alphaUcParenBoth"/>
            </a:pPr>
            <a:endParaRPr lang="de-CH" dirty="0"/>
          </a:p>
        </p:txBody>
      </p:sp>
      <p:sp>
        <p:nvSpPr>
          <p:cNvPr id="2" name="Textfeld 1"/>
          <p:cNvSpPr txBox="1"/>
          <p:nvPr/>
        </p:nvSpPr>
        <p:spPr>
          <a:xfrm>
            <a:off x="745146" y="6273209"/>
            <a:ext cx="5151795" cy="307777"/>
          </a:xfrm>
          <a:prstGeom prst="rect">
            <a:avLst/>
          </a:prstGeom>
          <a:noFill/>
        </p:spPr>
        <p:txBody>
          <a:bodyPr wrap="none" rtlCol="0">
            <a:spAutoFit/>
          </a:bodyPr>
          <a:lstStyle/>
          <a:p>
            <a:r>
              <a:rPr lang="de-CH" sz="1400" dirty="0"/>
              <a:t>Übersichtskarte (eigene Darstellung). Bildquelle: www.geo.admin.ch</a:t>
            </a:r>
          </a:p>
        </p:txBody>
      </p:sp>
      <p:sp>
        <p:nvSpPr>
          <p:cNvPr id="3" name="Textfeld 2"/>
          <p:cNvSpPr txBox="1"/>
          <p:nvPr/>
        </p:nvSpPr>
        <p:spPr>
          <a:xfrm>
            <a:off x="3593804" y="1424763"/>
            <a:ext cx="1240465" cy="400110"/>
          </a:xfrm>
          <a:prstGeom prst="rect">
            <a:avLst/>
          </a:prstGeom>
          <a:noFill/>
        </p:spPr>
        <p:txBody>
          <a:bodyPr wrap="square" rtlCol="0">
            <a:spAutoFit/>
          </a:bodyPr>
          <a:lstStyle/>
          <a:p>
            <a:r>
              <a:rPr lang="de-CH" sz="2000" dirty="0">
                <a:solidFill>
                  <a:srgbClr val="FFFF00"/>
                </a:solidFill>
              </a:rPr>
              <a:t>Wattwil</a:t>
            </a:r>
          </a:p>
        </p:txBody>
      </p:sp>
    </p:spTree>
    <p:extLst>
      <p:ext uri="{BB962C8B-B14F-4D97-AF65-F5344CB8AC3E}">
        <p14:creationId xmlns:p14="http://schemas.microsoft.com/office/powerpoint/2010/main" val="3412706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Geschichte des Klosters Pfanneregg &amp; historische Ausgangslage</a:t>
            </a:r>
          </a:p>
        </p:txBody>
      </p:sp>
      <p:pic>
        <p:nvPicPr>
          <p:cNvPr id="1026" name="Picture 2" descr="Beginen und Begarden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5565" y="1403497"/>
            <a:ext cx="3108235" cy="4707307"/>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8245565" y="6110804"/>
            <a:ext cx="2502608" cy="584775"/>
          </a:xfrm>
          <a:prstGeom prst="rect">
            <a:avLst/>
          </a:prstGeom>
          <a:noFill/>
        </p:spPr>
        <p:txBody>
          <a:bodyPr wrap="none" rtlCol="0">
            <a:spAutoFit/>
          </a:bodyPr>
          <a:lstStyle/>
          <a:p>
            <a:r>
              <a:rPr lang="de-CH" sz="1600" dirty="0"/>
              <a:t>Darstellung einer Begine </a:t>
            </a:r>
          </a:p>
          <a:p>
            <a:r>
              <a:rPr lang="de-CH" sz="1600" dirty="0"/>
              <a:t>(</a:t>
            </a:r>
            <a:r>
              <a:rPr lang="de-CH" sz="1600" dirty="0" err="1"/>
              <a:t>Mathäus</a:t>
            </a:r>
            <a:r>
              <a:rPr lang="de-CH" sz="1600" dirty="0"/>
              <a:t> Brandis, 1489)</a:t>
            </a:r>
          </a:p>
        </p:txBody>
      </p:sp>
      <p:sp>
        <p:nvSpPr>
          <p:cNvPr id="5" name="Textfeld 4"/>
          <p:cNvSpPr txBox="1"/>
          <p:nvPr/>
        </p:nvSpPr>
        <p:spPr>
          <a:xfrm>
            <a:off x="1371600" y="2342266"/>
            <a:ext cx="6367112" cy="4985980"/>
          </a:xfrm>
          <a:prstGeom prst="rect">
            <a:avLst/>
          </a:prstGeom>
          <a:noFill/>
        </p:spPr>
        <p:txBody>
          <a:bodyPr wrap="square" rtlCol="0">
            <a:spAutoFit/>
          </a:bodyPr>
          <a:lstStyle/>
          <a:p>
            <a:pPr marL="342900" indent="-342900">
              <a:buFont typeface="Wingdings" panose="05000000000000000000" pitchFamily="2" charset="2"/>
              <a:buChar char="§"/>
            </a:pPr>
            <a:r>
              <a:rPr lang="de-CH" sz="2000" dirty="0" err="1">
                <a:solidFill>
                  <a:schemeClr val="tx2"/>
                </a:solidFill>
              </a:rPr>
              <a:t>Beginentum</a:t>
            </a:r>
            <a:r>
              <a:rPr lang="de-CH" sz="2000" dirty="0">
                <a:solidFill>
                  <a:schemeClr val="tx2"/>
                </a:solidFill>
              </a:rPr>
              <a:t> geriet im 14. Jh. immer stärker unter Druck, da sie keine eigene klösterliche «Regel» hatten</a:t>
            </a:r>
          </a:p>
          <a:p>
            <a:pPr marL="342900" indent="-342900">
              <a:buFont typeface="Wingdings" panose="05000000000000000000" pitchFamily="2" charset="2"/>
              <a:buChar char="§"/>
            </a:pPr>
            <a:r>
              <a:rPr lang="de-CH" sz="2000" dirty="0">
                <a:solidFill>
                  <a:schemeClr val="tx2"/>
                </a:solidFill>
              </a:rPr>
              <a:t>Aus </a:t>
            </a:r>
            <a:r>
              <a:rPr lang="de-CH" sz="2000" b="1" dirty="0">
                <a:solidFill>
                  <a:schemeClr val="tx2"/>
                </a:solidFill>
              </a:rPr>
              <a:t>Beginen/Waldschwestern </a:t>
            </a:r>
            <a:r>
              <a:rPr lang="de-CH" sz="2000" dirty="0">
                <a:solidFill>
                  <a:schemeClr val="tx2"/>
                </a:solidFill>
              </a:rPr>
              <a:t>wurden </a:t>
            </a:r>
            <a:r>
              <a:rPr lang="de-CH" sz="2000" b="1" dirty="0">
                <a:solidFill>
                  <a:schemeClr val="tx2"/>
                </a:solidFill>
                <a:sym typeface="Wingdings" panose="05000000000000000000" pitchFamily="2" charset="2"/>
              </a:rPr>
              <a:t>Franziskaner-Terziarinnen</a:t>
            </a:r>
            <a:r>
              <a:rPr lang="de-CH" sz="2000" dirty="0">
                <a:solidFill>
                  <a:schemeClr val="tx2"/>
                </a:solidFill>
                <a:sym typeface="Wingdings" panose="05000000000000000000" pitchFamily="2" charset="2"/>
              </a:rPr>
              <a:t>, die einem Männerorden angegliedert waren und deren Regel übernahmen</a:t>
            </a:r>
          </a:p>
          <a:p>
            <a:pPr marL="342900" indent="-342900">
              <a:buFont typeface="Wingdings" panose="05000000000000000000" pitchFamily="2" charset="2"/>
              <a:buChar char="§"/>
            </a:pPr>
            <a:r>
              <a:rPr lang="de-CH" sz="2000" dirty="0">
                <a:solidFill>
                  <a:schemeClr val="tx2"/>
                </a:solidFill>
                <a:sym typeface="Wingdings" panose="05000000000000000000" pitchFamily="2" charset="2"/>
              </a:rPr>
              <a:t>Schwestern von Pfanneregg schlossen sich den Franziskanern («Barfüsserkloster» in Konstanz) an</a:t>
            </a:r>
          </a:p>
          <a:p>
            <a:pPr marL="342900" indent="-342900">
              <a:buFont typeface="Wingdings" panose="05000000000000000000" pitchFamily="2" charset="2"/>
              <a:buChar char="§"/>
            </a:pPr>
            <a:r>
              <a:rPr lang="de-CH" sz="2000" dirty="0">
                <a:solidFill>
                  <a:schemeClr val="tx2"/>
                </a:solidFill>
                <a:sym typeface="Wingdings" panose="05000000000000000000" pitchFamily="2" charset="2"/>
              </a:rPr>
              <a:t>Sehr einfache Lebensweise, Einnahmen durch Spinnerei, Weberei, Krankendienst, Almosen und Schenkungen</a:t>
            </a:r>
          </a:p>
          <a:p>
            <a:pPr marL="342900" indent="-342900">
              <a:buFont typeface="Wingdings" panose="05000000000000000000" pitchFamily="2" charset="2"/>
              <a:buChar char="§"/>
            </a:pPr>
            <a:r>
              <a:rPr lang="de-CH" sz="2000" dirty="0">
                <a:solidFill>
                  <a:schemeClr val="tx2"/>
                </a:solidFill>
                <a:sym typeface="Wingdings" panose="05000000000000000000" pitchFamily="2" charset="2"/>
              </a:rPr>
              <a:t>Zeit während und nach der Reformation als Tiefpunkt der Klostergeschichte</a:t>
            </a:r>
          </a:p>
          <a:p>
            <a:pPr marL="342900" indent="-342900">
              <a:buFont typeface="Wingdings" panose="05000000000000000000" pitchFamily="2" charset="2"/>
              <a:buChar char="§"/>
            </a:pPr>
            <a:endParaRPr lang="de-CH" sz="2000" dirty="0">
              <a:solidFill>
                <a:schemeClr val="tx2"/>
              </a:solidFill>
            </a:endParaRPr>
          </a:p>
          <a:p>
            <a:pPr marL="342900" indent="-342900">
              <a:buAutoNum type="alphaUcParenBoth"/>
            </a:pPr>
            <a:endParaRPr lang="de-CH" dirty="0"/>
          </a:p>
        </p:txBody>
      </p:sp>
    </p:spTree>
    <p:extLst>
      <p:ext uri="{BB962C8B-B14F-4D97-AF65-F5344CB8AC3E}">
        <p14:creationId xmlns:p14="http://schemas.microsoft.com/office/powerpoint/2010/main" val="315732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Elisabeth </a:t>
            </a:r>
            <a:r>
              <a:rPr lang="de-CH" dirty="0" err="1"/>
              <a:t>Spitzlin</a:t>
            </a:r>
            <a:endParaRPr lang="de-CH" dirty="0"/>
          </a:p>
        </p:txBody>
      </p:sp>
      <p:sp>
        <p:nvSpPr>
          <p:cNvPr id="3" name="Inhaltsplatzhalter 2"/>
          <p:cNvSpPr>
            <a:spLocks noGrp="1"/>
          </p:cNvSpPr>
          <p:nvPr>
            <p:ph idx="1"/>
          </p:nvPr>
        </p:nvSpPr>
        <p:spPr/>
        <p:txBody>
          <a:bodyPr/>
          <a:lstStyle/>
          <a:p>
            <a:r>
              <a:rPr lang="de-CH" dirty="0"/>
              <a:t>1545 in Lichtensteig geboren</a:t>
            </a:r>
          </a:p>
          <a:p>
            <a:r>
              <a:rPr lang="de-CH" dirty="0"/>
              <a:t>Tochter von Jörg </a:t>
            </a:r>
            <a:r>
              <a:rPr lang="de-CH" dirty="0" err="1"/>
              <a:t>Spitzlin</a:t>
            </a:r>
            <a:r>
              <a:rPr lang="de-CH" dirty="0"/>
              <a:t>, </a:t>
            </a:r>
            <a:r>
              <a:rPr lang="de-CH" dirty="0" err="1"/>
              <a:t>Obervogt</a:t>
            </a:r>
            <a:r>
              <a:rPr lang="de-CH" dirty="0"/>
              <a:t> zu Schwarzenbach</a:t>
            </a:r>
          </a:p>
          <a:p>
            <a:r>
              <a:rPr lang="de-CH" i="1" dirty="0"/>
              <a:t>„Elisabeth </a:t>
            </a:r>
            <a:r>
              <a:rPr lang="de-CH" i="1" dirty="0" err="1"/>
              <a:t>Spitzlin</a:t>
            </a:r>
            <a:r>
              <a:rPr lang="de-CH" i="1" dirty="0"/>
              <a:t>, von ehrlichen, frommen Eltern geboren, deren Tugendwandel, Furcht und Liebe Gottes schon aus dem Umstande zu schliessen [sind], dass sie in dem leidigen Abfall der </a:t>
            </a:r>
            <a:r>
              <a:rPr lang="de-CH" i="1" dirty="0" err="1"/>
              <a:t>Zwinglischen</a:t>
            </a:r>
            <a:r>
              <a:rPr lang="de-CH" i="1" dirty="0"/>
              <a:t> Irrlehre […] [im] wahren katholischen Glauben verharrten […].“ </a:t>
            </a:r>
            <a:r>
              <a:rPr lang="de-CH" dirty="0"/>
              <a:t>Klosterchronik </a:t>
            </a:r>
            <a:r>
              <a:rPr lang="de-CH" dirty="0" err="1"/>
              <a:t>Ib</a:t>
            </a:r>
            <a:r>
              <a:rPr lang="de-CH" dirty="0"/>
              <a:t>, S. 89</a:t>
            </a:r>
          </a:p>
          <a:p>
            <a:r>
              <a:rPr lang="de-CH" dirty="0"/>
              <a:t>1559 Einkleidung / 1560 Profess (=Klostereintritt)</a:t>
            </a:r>
          </a:p>
          <a:p>
            <a:endParaRPr lang="de-CH" dirty="0"/>
          </a:p>
          <a:p>
            <a:pPr marL="0" indent="0">
              <a:buNone/>
            </a:pPr>
            <a:endParaRPr lang="de-CH" dirty="0"/>
          </a:p>
        </p:txBody>
      </p:sp>
    </p:spTree>
    <p:extLst>
      <p:ext uri="{BB962C8B-B14F-4D97-AF65-F5344CB8AC3E}">
        <p14:creationId xmlns:p14="http://schemas.microsoft.com/office/powerpoint/2010/main" val="287680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r>
              <a:rPr lang="de-CH" dirty="0"/>
              <a:t>1573/74 Wahl zur ‘Frau Mutter’, Oberin des Klosters Pfanneregg:</a:t>
            </a:r>
          </a:p>
          <a:p>
            <a:r>
              <a:rPr lang="de-CH" i="1" dirty="0"/>
              <a:t>„Nach abgelegter </a:t>
            </a:r>
            <a:r>
              <a:rPr lang="de-CH" i="1" dirty="0" err="1"/>
              <a:t>hlg</a:t>
            </a:r>
            <a:r>
              <a:rPr lang="de-CH" i="1" dirty="0"/>
              <a:t>. Profession führte sie einen redlichen, tugendsamen, ehrbaren Lebenswandel, also dass sie unter allen die </a:t>
            </a:r>
            <a:r>
              <a:rPr lang="de-CH" i="1" dirty="0" err="1"/>
              <a:t>auferbaulichste</a:t>
            </a:r>
            <a:r>
              <a:rPr lang="de-CH" i="1" dirty="0"/>
              <a:t> war &amp; weilen die würdige Frau Mutter mit Tod abgegangen, ist unsere </a:t>
            </a:r>
            <a:r>
              <a:rPr lang="de-CH" i="1" dirty="0" err="1"/>
              <a:t>wohlerwürdige</a:t>
            </a:r>
            <a:r>
              <a:rPr lang="de-CH" i="1" dirty="0"/>
              <a:t> Schwester Elisabeth </a:t>
            </a:r>
            <a:r>
              <a:rPr lang="de-CH" i="1" dirty="0" err="1"/>
              <a:t>Spitzli</a:t>
            </a:r>
            <a:r>
              <a:rPr lang="de-CH" i="1" dirty="0"/>
              <a:t> in dem 29zigsten Jahr ihres Alters zu einer würden Mutter &amp; Regentin in unseres Gotteshauses […] erwählt worden, nachdem sie 13 Jahr in der </a:t>
            </a:r>
            <a:r>
              <a:rPr lang="de-CH" i="1" dirty="0" err="1"/>
              <a:t>hlg</a:t>
            </a:r>
            <a:r>
              <a:rPr lang="de-CH" i="1" dirty="0"/>
              <a:t>. Profession gelebt.“ </a:t>
            </a:r>
            <a:r>
              <a:rPr lang="de-CH" dirty="0"/>
              <a:t>Klosterchronik </a:t>
            </a:r>
            <a:r>
              <a:rPr lang="de-CH" dirty="0" err="1"/>
              <a:t>Ib</a:t>
            </a:r>
            <a:r>
              <a:rPr lang="de-CH" dirty="0"/>
              <a:t>, S. 89ff</a:t>
            </a:r>
          </a:p>
        </p:txBody>
      </p:sp>
    </p:spTree>
    <p:extLst>
      <p:ext uri="{BB962C8B-B14F-4D97-AF65-F5344CB8AC3E}">
        <p14:creationId xmlns:p14="http://schemas.microsoft.com/office/powerpoint/2010/main" val="125651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Die Pfanneregger Reform</a:t>
            </a:r>
          </a:p>
        </p:txBody>
      </p:sp>
      <p:sp>
        <p:nvSpPr>
          <p:cNvPr id="3" name="Inhaltsplatzhalter 2"/>
          <p:cNvSpPr>
            <a:spLocks noGrp="1"/>
          </p:cNvSpPr>
          <p:nvPr>
            <p:ph idx="1"/>
          </p:nvPr>
        </p:nvSpPr>
        <p:spPr>
          <a:xfrm>
            <a:off x="1371600" y="5231566"/>
            <a:ext cx="5974456" cy="635833"/>
          </a:xfrm>
        </p:spPr>
        <p:txBody>
          <a:bodyPr>
            <a:normAutofit lnSpcReduction="10000"/>
          </a:bodyPr>
          <a:lstStyle/>
          <a:p>
            <a:pPr marL="0" indent="0">
              <a:buNone/>
            </a:pPr>
            <a:r>
              <a:rPr lang="de-CH" dirty="0"/>
              <a:t>Kloster Einsiedeln um 1509 (Bildquelle: </a:t>
            </a:r>
            <a:r>
              <a:rPr lang="de-CH" dirty="0">
                <a:hlinkClick r:id="rId2"/>
              </a:rPr>
              <a:t>https://www.kloster-einsiedeln.ch/geschichte/</a:t>
            </a:r>
            <a:r>
              <a:rPr lang="de-CH" dirty="0"/>
              <a:t>) </a:t>
            </a:r>
          </a:p>
        </p:txBody>
      </p:sp>
      <p:pic>
        <p:nvPicPr>
          <p:cNvPr id="1026" name="Picture 2" descr="https://www.kloster-einsiedeln.ch/wp-content/uploads/0002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51300"/>
            <a:ext cx="5974456" cy="3680266"/>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2"/>
          <p:cNvSpPr txBox="1">
            <a:spLocks/>
          </p:cNvSpPr>
          <p:nvPr/>
        </p:nvSpPr>
        <p:spPr>
          <a:xfrm>
            <a:off x="7346056" y="1551300"/>
            <a:ext cx="4721026" cy="4900300"/>
          </a:xfrm>
          <a:prstGeom prst="rect">
            <a:avLst/>
          </a:prstGeom>
        </p:spPr>
        <p:txBody>
          <a:bodyPr vert="horz" lIns="91440" tIns="45720" rIns="91440" bIns="45720" rtlCol="0">
            <a:normAutofit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de-CH" dirty="0"/>
              <a:t>1586 Wallfahrt des Konvents nach Einsiedeln</a:t>
            </a:r>
          </a:p>
          <a:p>
            <a:r>
              <a:rPr lang="de-CH" dirty="0"/>
              <a:t>Begegnung mit Kapuziner Ludwig von Sachsen</a:t>
            </a:r>
          </a:p>
          <a:p>
            <a:r>
              <a:rPr lang="de-CH" i="1" dirty="0"/>
              <a:t>„</a:t>
            </a:r>
            <a:r>
              <a:rPr lang="de-CH" i="1" dirty="0" err="1"/>
              <a:t>Auff</a:t>
            </a:r>
            <a:r>
              <a:rPr lang="de-CH" i="1" dirty="0"/>
              <a:t> seine </a:t>
            </a:r>
            <a:r>
              <a:rPr lang="de-CH" i="1" dirty="0" err="1"/>
              <a:t>anerbüetung</a:t>
            </a:r>
            <a:r>
              <a:rPr lang="de-CH" i="1" dirty="0"/>
              <a:t> aller väterlichen </a:t>
            </a:r>
            <a:r>
              <a:rPr lang="de-CH" i="1" dirty="0" err="1"/>
              <a:t>hilff</a:t>
            </a:r>
            <a:r>
              <a:rPr lang="de-CH" i="1" dirty="0"/>
              <a:t> und </a:t>
            </a:r>
            <a:r>
              <a:rPr lang="de-CH" i="1" dirty="0" err="1"/>
              <a:t>beystand</a:t>
            </a:r>
            <a:r>
              <a:rPr lang="de-CH" i="1" dirty="0"/>
              <a:t>, ist </a:t>
            </a:r>
            <a:r>
              <a:rPr lang="de-CH" i="1" dirty="0" err="1"/>
              <a:t>sÿ</a:t>
            </a:r>
            <a:r>
              <a:rPr lang="de-CH" i="1" dirty="0"/>
              <a:t> […] </a:t>
            </a:r>
            <a:r>
              <a:rPr lang="de-CH" i="1" dirty="0" err="1"/>
              <a:t>auß</a:t>
            </a:r>
            <a:r>
              <a:rPr lang="de-CH" i="1" dirty="0"/>
              <a:t> einem </a:t>
            </a:r>
            <a:r>
              <a:rPr lang="de-CH" i="1" dirty="0" err="1"/>
              <a:t>Saulo</a:t>
            </a:r>
            <a:r>
              <a:rPr lang="de-CH" i="1" dirty="0"/>
              <a:t> ein Paulus […] worden, </a:t>
            </a:r>
            <a:r>
              <a:rPr lang="de-CH" i="1" dirty="0" err="1"/>
              <a:t>auß</a:t>
            </a:r>
            <a:r>
              <a:rPr lang="de-CH" i="1" dirty="0"/>
              <a:t> einer </a:t>
            </a:r>
            <a:r>
              <a:rPr lang="de-CH" i="1" dirty="0" err="1"/>
              <a:t>lauigen</a:t>
            </a:r>
            <a:r>
              <a:rPr lang="de-CH" i="1" dirty="0"/>
              <a:t> eine </a:t>
            </a:r>
            <a:r>
              <a:rPr lang="de-CH" i="1" dirty="0" err="1"/>
              <a:t>eiffrige</a:t>
            </a:r>
            <a:r>
              <a:rPr lang="de-CH" i="1" dirty="0"/>
              <a:t>, […] </a:t>
            </a:r>
            <a:r>
              <a:rPr lang="de-CH" i="1" dirty="0" err="1"/>
              <a:t>auß</a:t>
            </a:r>
            <a:r>
              <a:rPr lang="de-CH" i="1" dirty="0"/>
              <a:t> einer deformierten ein reformierte worden […].“ </a:t>
            </a:r>
            <a:br>
              <a:rPr lang="de-CH" i="1" dirty="0"/>
            </a:br>
            <a:r>
              <a:rPr lang="de-CH" dirty="0"/>
              <a:t>Klosterchronik </a:t>
            </a:r>
            <a:r>
              <a:rPr lang="de-CH" dirty="0" err="1"/>
              <a:t>Ia</a:t>
            </a:r>
            <a:r>
              <a:rPr lang="de-CH" dirty="0"/>
              <a:t>, S. 30</a:t>
            </a:r>
          </a:p>
          <a:p>
            <a:r>
              <a:rPr lang="de-CH" dirty="0"/>
              <a:t>Elisabeth </a:t>
            </a:r>
            <a:r>
              <a:rPr lang="de-CH" dirty="0" err="1"/>
              <a:t>Spitzlin</a:t>
            </a:r>
            <a:r>
              <a:rPr lang="de-CH" dirty="0"/>
              <a:t> bittet um </a:t>
            </a:r>
            <a:r>
              <a:rPr lang="de-CH" u="sng" dirty="0"/>
              <a:t>konkrete</a:t>
            </a:r>
            <a:r>
              <a:rPr lang="de-CH" dirty="0"/>
              <a:t> Hilfestellung bei Neuausrichtung des Klosters Pfanneregg</a:t>
            </a:r>
          </a:p>
        </p:txBody>
      </p:sp>
    </p:spTree>
    <p:extLst>
      <p:ext uri="{BB962C8B-B14F-4D97-AF65-F5344CB8AC3E}">
        <p14:creationId xmlns:p14="http://schemas.microsoft.com/office/powerpoint/2010/main" val="43646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TM10001105[[fn=Ausschnitt]]</Template>
  <TotalTime>0</TotalTime>
  <Words>1370</Words>
  <Application>Microsoft Office PowerPoint</Application>
  <PresentationFormat>Breitbild</PresentationFormat>
  <Paragraphs>91</Paragraphs>
  <Slides>20</Slides>
  <Notes>0</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20</vt:i4>
      </vt:variant>
    </vt:vector>
  </HeadingPairs>
  <TitlesOfParts>
    <vt:vector size="23" baseType="lpstr">
      <vt:lpstr>Franklin Gothic Book</vt:lpstr>
      <vt:lpstr>Wingdings</vt:lpstr>
      <vt:lpstr>Crop</vt:lpstr>
      <vt:lpstr>Elisabeth Spitzlin: «Ehrwürdige Reformerin» und Begründerin der Kapuzinerinnen</vt:lpstr>
      <vt:lpstr>Ziele</vt:lpstr>
      <vt:lpstr>PowerPoint-Präsentation</vt:lpstr>
      <vt:lpstr>Ablauf</vt:lpstr>
      <vt:lpstr>PowerPoint-Präsentation</vt:lpstr>
      <vt:lpstr>Geschichte des Klosters Pfanneregg &amp; historische Ausgangslage</vt:lpstr>
      <vt:lpstr>Elisabeth Spitzlin</vt:lpstr>
      <vt:lpstr>PowerPoint-Präsentation</vt:lpstr>
      <vt:lpstr>Die Pfanneregger Reform</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Einordnung und Fazit</vt:lpstr>
      <vt:lpstr>PowerPoint-Präsentation</vt:lpstr>
      <vt:lpstr>Bibliographie I</vt:lpstr>
      <vt:lpstr>Bibliographie II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Elisabeth Spitzlin: «Ehrwürdige Reformerin» und Begründerin der Kapuzinerinnen</dc:title>
  <dc:creator>Patrick Rüegg</dc:creator>
  <cp:lastModifiedBy>Hans Altherr</cp:lastModifiedBy>
  <cp:revision>37</cp:revision>
  <dcterms:created xsi:type="dcterms:W3CDTF">2022-05-25T13:10:53Z</dcterms:created>
  <dcterms:modified xsi:type="dcterms:W3CDTF">2022-06-09T12:12:12Z</dcterms:modified>
</cp:coreProperties>
</file>