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2" r:id="rId3"/>
    <p:sldId id="278" r:id="rId4"/>
    <p:sldId id="292" r:id="rId5"/>
    <p:sldId id="265" r:id="rId6"/>
    <p:sldId id="279" r:id="rId7"/>
    <p:sldId id="286" r:id="rId8"/>
    <p:sldId id="272" r:id="rId9"/>
    <p:sldId id="307" r:id="rId10"/>
    <p:sldId id="303" r:id="rId11"/>
    <p:sldId id="308" r:id="rId12"/>
    <p:sldId id="295" r:id="rId13"/>
    <p:sldId id="314" r:id="rId14"/>
    <p:sldId id="273" r:id="rId15"/>
    <p:sldId id="305" r:id="rId16"/>
    <p:sldId id="291" r:id="rId17"/>
    <p:sldId id="280" r:id="rId18"/>
    <p:sldId id="306" r:id="rId19"/>
    <p:sldId id="311" r:id="rId20"/>
    <p:sldId id="281" r:id="rId21"/>
    <p:sldId id="287" r:id="rId22"/>
  </p:sldIdLst>
  <p:sldSz cx="12192000" cy="6858000"/>
  <p:notesSz cx="6884988" cy="100187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A690E03-7FDD-4FF2-9FB2-77D8C41995BB}">
          <p14:sldIdLst>
            <p14:sldId id="256"/>
            <p14:sldId id="262"/>
            <p14:sldId id="278"/>
            <p14:sldId id="292"/>
            <p14:sldId id="265"/>
            <p14:sldId id="279"/>
            <p14:sldId id="286"/>
            <p14:sldId id="272"/>
            <p14:sldId id="307"/>
            <p14:sldId id="303"/>
            <p14:sldId id="308"/>
            <p14:sldId id="295"/>
            <p14:sldId id="314"/>
            <p14:sldId id="273"/>
            <p14:sldId id="305"/>
            <p14:sldId id="291"/>
            <p14:sldId id="280"/>
            <p14:sldId id="306"/>
            <p14:sldId id="311"/>
            <p14:sldId id="281"/>
            <p14:sldId id="287"/>
          </p14:sldIdLst>
        </p14:section>
        <p14:section name="Abschnitt ohne Titel" id="{5207F81C-A0CE-44D2-B761-7BAA4983FD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ck Christelle BZRA" initials="WCB" lastIdx="1" clrIdx="0">
    <p:extLst>
      <p:ext uri="{19B8F6BF-5375-455C-9EA6-DF929625EA0E}">
        <p15:presenceInfo xmlns:p15="http://schemas.microsoft.com/office/powerpoint/2012/main" userId="Wick Christelle BZ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4587" autoAdjust="0"/>
    <p:restoredTop sz="86465" autoAdjust="0"/>
  </p:normalViewPr>
  <p:slideViewPr>
    <p:cSldViewPr snapToGrid="0">
      <p:cViewPr>
        <p:scale>
          <a:sx n="63" d="100"/>
          <a:sy n="63" d="100"/>
        </p:scale>
        <p:origin x="-256" y="112"/>
      </p:cViewPr>
      <p:guideLst/>
    </p:cSldViewPr>
  </p:slideViewPr>
  <p:outlineViewPr>
    <p:cViewPr>
      <p:scale>
        <a:sx n="33" d="100"/>
        <a:sy n="33" d="100"/>
      </p:scale>
      <p:origin x="0" y="-7928"/>
    </p:cViewPr>
  </p:outlineViewPr>
  <p:notesTextViewPr>
    <p:cViewPr>
      <p:scale>
        <a:sx n="1" d="1"/>
        <a:sy n="1" d="1"/>
      </p:scale>
      <p:origin x="0" y="0"/>
    </p:cViewPr>
  </p:notesTextViewPr>
  <p:sorterViewPr>
    <p:cViewPr>
      <p:scale>
        <a:sx n="100" d="100"/>
        <a:sy n="100" d="100"/>
      </p:scale>
      <p:origin x="0" y="-3656"/>
    </p:cViewPr>
  </p:sorterViewPr>
  <p:notesViewPr>
    <p:cSldViewPr snapToGrid="0">
      <p:cViewPr>
        <p:scale>
          <a:sx n="100" d="100"/>
          <a:sy n="100" d="100"/>
        </p:scale>
        <p:origin x="1152" y="-16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3495" cy="502676"/>
          </a:xfrm>
          <a:prstGeom prst="rect">
            <a:avLst/>
          </a:prstGeom>
        </p:spPr>
        <p:txBody>
          <a:bodyPr vert="horz" lIns="96588" tIns="48294" rIns="96588" bIns="48294" rtlCol="0"/>
          <a:lstStyle>
            <a:lvl1pPr algn="l">
              <a:defRPr sz="1300"/>
            </a:lvl1pPr>
          </a:lstStyle>
          <a:p>
            <a:endParaRPr lang="de-CH"/>
          </a:p>
        </p:txBody>
      </p:sp>
      <p:sp>
        <p:nvSpPr>
          <p:cNvPr id="3" name="Datumsplatzhalter 2"/>
          <p:cNvSpPr>
            <a:spLocks noGrp="1"/>
          </p:cNvSpPr>
          <p:nvPr>
            <p:ph type="dt" idx="1"/>
          </p:nvPr>
        </p:nvSpPr>
        <p:spPr>
          <a:xfrm>
            <a:off x="3899900" y="0"/>
            <a:ext cx="2983495" cy="502676"/>
          </a:xfrm>
          <a:prstGeom prst="rect">
            <a:avLst/>
          </a:prstGeom>
        </p:spPr>
        <p:txBody>
          <a:bodyPr vert="horz" lIns="96588" tIns="48294" rIns="96588" bIns="48294" rtlCol="0"/>
          <a:lstStyle>
            <a:lvl1pPr algn="r">
              <a:defRPr sz="1300"/>
            </a:lvl1pPr>
          </a:lstStyle>
          <a:p>
            <a:fld id="{39B19D1C-7AC3-413D-AE41-50E5971031F6}" type="datetimeFigureOut">
              <a:rPr lang="de-CH" smtClean="0"/>
              <a:t>02.03.2022</a:t>
            </a:fld>
            <a:endParaRPr lang="de-CH"/>
          </a:p>
        </p:txBody>
      </p:sp>
      <p:sp>
        <p:nvSpPr>
          <p:cNvPr id="4" name="Folienbildplatzhalter 3"/>
          <p:cNvSpPr>
            <a:spLocks noGrp="1" noRot="1" noChangeAspect="1"/>
          </p:cNvSpPr>
          <p:nvPr>
            <p:ph type="sldImg" idx="2"/>
          </p:nvPr>
        </p:nvSpPr>
        <p:spPr>
          <a:xfrm>
            <a:off x="438150" y="1252538"/>
            <a:ext cx="6008688" cy="3381375"/>
          </a:xfrm>
          <a:prstGeom prst="rect">
            <a:avLst/>
          </a:prstGeom>
          <a:noFill/>
          <a:ln w="12700">
            <a:solidFill>
              <a:prstClr val="black"/>
            </a:solidFill>
          </a:ln>
        </p:spPr>
        <p:txBody>
          <a:bodyPr vert="horz" lIns="96588" tIns="48294" rIns="96588" bIns="48294" rtlCol="0" anchor="ctr"/>
          <a:lstStyle/>
          <a:p>
            <a:endParaRPr lang="de-CH"/>
          </a:p>
        </p:txBody>
      </p:sp>
      <p:sp>
        <p:nvSpPr>
          <p:cNvPr id="5" name="Notizenplatzhalter 4"/>
          <p:cNvSpPr>
            <a:spLocks noGrp="1"/>
          </p:cNvSpPr>
          <p:nvPr>
            <p:ph type="body" sz="quarter" idx="3"/>
          </p:nvPr>
        </p:nvSpPr>
        <p:spPr>
          <a:xfrm>
            <a:off x="688499" y="4821506"/>
            <a:ext cx="5507990" cy="3944868"/>
          </a:xfrm>
          <a:prstGeom prst="rect">
            <a:avLst/>
          </a:prstGeom>
        </p:spPr>
        <p:txBody>
          <a:bodyPr vert="horz" lIns="96588" tIns="48294" rIns="96588" bIns="4829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516039"/>
            <a:ext cx="2983495" cy="502674"/>
          </a:xfrm>
          <a:prstGeom prst="rect">
            <a:avLst/>
          </a:prstGeom>
        </p:spPr>
        <p:txBody>
          <a:bodyPr vert="horz" lIns="96588" tIns="48294" rIns="96588" bIns="48294" rtlCol="0" anchor="b"/>
          <a:lstStyle>
            <a:lvl1pPr algn="l">
              <a:defRPr sz="1300"/>
            </a:lvl1pPr>
          </a:lstStyle>
          <a:p>
            <a:endParaRPr lang="de-CH"/>
          </a:p>
        </p:txBody>
      </p:sp>
      <p:sp>
        <p:nvSpPr>
          <p:cNvPr id="7" name="Foliennummernplatzhalter 6"/>
          <p:cNvSpPr>
            <a:spLocks noGrp="1"/>
          </p:cNvSpPr>
          <p:nvPr>
            <p:ph type="sldNum" sz="quarter" idx="5"/>
          </p:nvPr>
        </p:nvSpPr>
        <p:spPr>
          <a:xfrm>
            <a:off x="3899900" y="9516039"/>
            <a:ext cx="2983495" cy="502674"/>
          </a:xfrm>
          <a:prstGeom prst="rect">
            <a:avLst/>
          </a:prstGeom>
        </p:spPr>
        <p:txBody>
          <a:bodyPr vert="horz" lIns="96588" tIns="48294" rIns="96588" bIns="48294" rtlCol="0" anchor="b"/>
          <a:lstStyle>
            <a:lvl1pPr algn="r">
              <a:defRPr sz="1300"/>
            </a:lvl1pPr>
          </a:lstStyle>
          <a:p>
            <a:fld id="{BD469FC7-2A4F-4532-9F93-312D49377302}" type="slidenum">
              <a:rPr lang="de-CH" smtClean="0"/>
              <a:t>‹Nr.›</a:t>
            </a:fld>
            <a:endParaRPr lang="de-CH"/>
          </a:p>
        </p:txBody>
      </p:sp>
    </p:spTree>
    <p:extLst>
      <p:ext uri="{BB962C8B-B14F-4D97-AF65-F5344CB8AC3E}">
        <p14:creationId xmlns:p14="http://schemas.microsoft.com/office/powerpoint/2010/main" val="58128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1103" indent="-181103" defTabSz="965881">
              <a:buFontTx/>
              <a:buChar char="-"/>
              <a:defRPr/>
            </a:pPr>
            <a:r>
              <a:rPr lang="de-DE" dirty="0"/>
              <a:t>Re einziges Porträt: einziges Porträt wie J. Bürgi, züchtig, 2. </a:t>
            </a:r>
            <a:r>
              <a:rPr lang="de-DE" dirty="0" err="1"/>
              <a:t>verliess</a:t>
            </a:r>
            <a:r>
              <a:rPr lang="de-DE" dirty="0"/>
              <a:t> wie JB auch das </a:t>
            </a:r>
            <a:r>
              <a:rPr lang="de-DE" dirty="0" err="1"/>
              <a:t>Togg</a:t>
            </a:r>
            <a:r>
              <a:rPr lang="de-DE" dirty="0"/>
              <a:t>. für ihre Karriere; 3. wenige Infos; ach Tod 2 Nekrologe: </a:t>
            </a:r>
            <a:r>
              <a:rPr lang="de-DE" dirty="0" err="1"/>
              <a:t>ch</a:t>
            </a:r>
            <a:r>
              <a:rPr lang="de-DE" dirty="0"/>
              <a:t> </a:t>
            </a:r>
            <a:r>
              <a:rPr lang="de-DE" dirty="0" err="1"/>
              <a:t>Wochenkal</a:t>
            </a:r>
            <a:r>
              <a:rPr lang="de-DE" dirty="0"/>
              <a:t>. u. </a:t>
            </a:r>
            <a:r>
              <a:rPr lang="de-DE" dirty="0" err="1"/>
              <a:t>DfH</a:t>
            </a:r>
            <a:endParaRPr lang="de-DE" dirty="0"/>
          </a:p>
          <a:p>
            <a:pPr marL="181103" indent="-181103" defTabSz="965881">
              <a:buFontTx/>
              <a:buChar char="-"/>
              <a:defRPr/>
            </a:pPr>
            <a:r>
              <a:rPr lang="de-DE" dirty="0"/>
              <a:t>BB =Kunstfigur v. Unilever; 1956 erscheint 1. BB-Post = Infoblättchen in den Läden: zeigt strahlende </a:t>
            </a:r>
            <a:r>
              <a:rPr lang="de-DE" dirty="0" err="1"/>
              <a:t>HFrau</a:t>
            </a:r>
            <a:r>
              <a:rPr lang="de-DE" dirty="0"/>
              <a:t> der Nachkriegszeit mit Titel: „Was soll ich heute kochen?*</a:t>
            </a:r>
          </a:p>
          <a:p>
            <a:pPr marL="181103" indent="-181103" defTabSz="965881">
              <a:buFontTx/>
              <a:buChar char="-"/>
              <a:defRPr/>
            </a:pPr>
            <a:r>
              <a:rPr lang="de-DE" dirty="0"/>
              <a:t>BB propagiert Margarinen der Firma Astra in Steffisburg; zeigt </a:t>
            </a:r>
            <a:r>
              <a:rPr lang="de-DE" dirty="0" err="1"/>
              <a:t>W.wunder</a:t>
            </a:r>
            <a:r>
              <a:rPr lang="de-DE" dirty="0"/>
              <a:t> der Nachkriegszeit: Mixer, </a:t>
            </a:r>
            <a:r>
              <a:rPr lang="de-DE" dirty="0" err="1"/>
              <a:t>Knetmasch</a:t>
            </a:r>
            <a:r>
              <a:rPr lang="de-DE" dirty="0"/>
              <a:t>.; millionenfach verkaufte Koch- u. Backbücher</a:t>
            </a:r>
          </a:p>
          <a:p>
            <a:pPr marL="181103" indent="-181103" defTabSz="965881">
              <a:buFontTx/>
              <a:buChar char="-"/>
              <a:defRPr/>
            </a:pPr>
            <a:endParaRPr lang="de-DE" dirty="0"/>
          </a:p>
          <a:p>
            <a:pPr marL="181103" indent="-181103" defTabSz="965881">
              <a:buFontTx/>
              <a:buChar char="-"/>
              <a:defRPr/>
            </a:pPr>
            <a:endParaRPr lang="de-DE" dirty="0"/>
          </a:p>
          <a:p>
            <a:endParaRPr lang="de-CH" dirty="0"/>
          </a:p>
          <a:p>
            <a:pPr defTabSz="965881">
              <a:defRPr/>
            </a:pPr>
            <a:endParaRPr lang="de-DE" dirty="0"/>
          </a:p>
          <a:p>
            <a:endParaRPr lang="de-CH" dirty="0"/>
          </a:p>
        </p:txBody>
      </p:sp>
      <p:sp>
        <p:nvSpPr>
          <p:cNvPr id="4" name="Foliennummernplatzhalter 3"/>
          <p:cNvSpPr>
            <a:spLocks noGrp="1"/>
          </p:cNvSpPr>
          <p:nvPr>
            <p:ph type="sldNum" sz="quarter" idx="5"/>
          </p:nvPr>
        </p:nvSpPr>
        <p:spPr/>
        <p:txBody>
          <a:bodyPr/>
          <a:lstStyle/>
          <a:p>
            <a:fld id="{BD469FC7-2A4F-4532-9F93-312D49377302}" type="slidenum">
              <a:rPr lang="de-CH" smtClean="0"/>
              <a:t>1</a:t>
            </a:fld>
            <a:endParaRPr lang="de-CH"/>
          </a:p>
        </p:txBody>
      </p:sp>
    </p:spTree>
    <p:extLst>
      <p:ext uri="{BB962C8B-B14F-4D97-AF65-F5344CB8AC3E}">
        <p14:creationId xmlns:p14="http://schemas.microsoft.com/office/powerpoint/2010/main" val="1330862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1103" indent="-181103" defTabSz="965881">
              <a:buFontTx/>
              <a:buChar char="-"/>
              <a:defRPr/>
            </a:pPr>
            <a:r>
              <a:rPr lang="de-CH" dirty="0"/>
              <a:t>Einleitung: Vorbereitung für Dienstmädchen oder für den Besuch einer Koch- Haushaltungsschule</a:t>
            </a:r>
          </a:p>
          <a:p>
            <a:pPr marL="181103" indent="-181103" defTabSz="965881">
              <a:buFontTx/>
              <a:buChar char="-"/>
              <a:defRPr/>
            </a:pPr>
            <a:r>
              <a:rPr lang="de-DE" sz="1300" dirty="0"/>
              <a:t>Der Duft der weiten Welt</a:t>
            </a:r>
          </a:p>
          <a:p>
            <a:pPr marL="181103" indent="-181103" defTabSz="965881">
              <a:buFontTx/>
              <a:buChar char="-"/>
              <a:defRPr/>
            </a:pPr>
            <a:r>
              <a:rPr lang="de-DE" sz="1300" dirty="0"/>
              <a:t>Teigwaren: wärmeliebender Hartweizen wird mit Dampfschiff/Eisenbahn nach Mitteleuropa transportiert u. </a:t>
            </a:r>
            <a:r>
              <a:rPr lang="de-DE" sz="1300" dirty="0" err="1"/>
              <a:t>GrundNM</a:t>
            </a:r>
            <a:r>
              <a:rPr lang="de-DE" sz="1300" dirty="0"/>
              <a:t> in 2. Hälfte 19. Jh.</a:t>
            </a:r>
          </a:p>
          <a:p>
            <a:pPr marL="181103" indent="-181103" defTabSz="965881">
              <a:buFontTx/>
              <a:buChar char="-"/>
              <a:defRPr/>
            </a:pPr>
            <a:r>
              <a:rPr lang="de-DE" sz="1300" dirty="0"/>
              <a:t>Maggi: ab 1884 </a:t>
            </a:r>
            <a:r>
              <a:rPr lang="de-DE" sz="1300" dirty="0" err="1"/>
              <a:t>eiweissreiches</a:t>
            </a:r>
            <a:r>
              <a:rPr lang="de-DE" sz="1300" baseline="0" dirty="0"/>
              <a:t> </a:t>
            </a:r>
            <a:r>
              <a:rPr lang="de-DE" sz="1300" baseline="0" dirty="0" err="1"/>
              <a:t>Leguminosenmehl</a:t>
            </a:r>
            <a:r>
              <a:rPr lang="de-DE" sz="1300" baseline="0" dirty="0"/>
              <a:t>; Arbeiterinnen haben wenige Zeit zum Kochen;  haltbare Halbfertigprodukte wie </a:t>
            </a:r>
            <a:r>
              <a:rPr lang="de-CH" dirty="0">
                <a:effectLst/>
                <a:latin typeface="Calibri" panose="020F0502020204030204" pitchFamily="34" charset="0"/>
                <a:ea typeface="Calibri" panose="020F0502020204030204" pitchFamily="34" charset="0"/>
                <a:cs typeface="Times New Roman" panose="02020603050405020304" pitchFamily="18" charset="0"/>
              </a:rPr>
              <a:t>Kondensmilch, Milchpulver, Fleischextrakt u. Konserven</a:t>
            </a:r>
            <a:endParaRPr lang="de-DE" dirty="0"/>
          </a:p>
          <a:p>
            <a:pPr marL="181103" indent="-181103" defTabSz="965881">
              <a:buFontTx/>
              <a:buChar char="-"/>
              <a:defRPr/>
            </a:pPr>
            <a:endParaRPr lang="de-DE" sz="1300" dirty="0"/>
          </a:p>
          <a:p>
            <a:pPr marL="181103" indent="-181103" defTabSz="965881">
              <a:buFontTx/>
              <a:buChar char="-"/>
              <a:defRPr/>
            </a:pPr>
            <a:endParaRPr lang="de-DE" sz="1300" dirty="0"/>
          </a:p>
          <a:p>
            <a:pPr defTabSz="965881">
              <a:defRPr/>
            </a:pPr>
            <a:endParaRPr lang="de-CH" dirty="0"/>
          </a:p>
        </p:txBody>
      </p:sp>
      <p:sp>
        <p:nvSpPr>
          <p:cNvPr id="4" name="Foliennummernplatzhalter 3"/>
          <p:cNvSpPr>
            <a:spLocks noGrp="1"/>
          </p:cNvSpPr>
          <p:nvPr>
            <p:ph type="sldNum" sz="quarter" idx="5"/>
          </p:nvPr>
        </p:nvSpPr>
        <p:spPr/>
        <p:txBody>
          <a:bodyPr/>
          <a:lstStyle/>
          <a:p>
            <a:fld id="{BD469FC7-2A4F-4532-9F93-312D49377302}" type="slidenum">
              <a:rPr lang="de-CH" smtClean="0"/>
              <a:t>10</a:t>
            </a:fld>
            <a:endParaRPr lang="de-CH"/>
          </a:p>
        </p:txBody>
      </p:sp>
    </p:spTree>
    <p:extLst>
      <p:ext uri="{BB962C8B-B14F-4D97-AF65-F5344CB8AC3E}">
        <p14:creationId xmlns:p14="http://schemas.microsoft.com/office/powerpoint/2010/main" val="4225471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8150" y="1252538"/>
            <a:ext cx="6008688" cy="3381375"/>
          </a:xfrm>
        </p:spPr>
      </p:sp>
      <p:sp>
        <p:nvSpPr>
          <p:cNvPr id="3" name="Notizenplatzhalter 2"/>
          <p:cNvSpPr>
            <a:spLocks noGrp="1"/>
          </p:cNvSpPr>
          <p:nvPr>
            <p:ph type="body" idx="1"/>
          </p:nvPr>
        </p:nvSpPr>
        <p:spPr/>
        <p:txBody>
          <a:bodyPr/>
          <a:lstStyle/>
          <a:p>
            <a:pPr marL="181103" indent="-181103">
              <a:buFontTx/>
              <a:buChar char="-"/>
            </a:pPr>
            <a:r>
              <a:rPr lang="de-CH" dirty="0"/>
              <a:t>Nach gr. Erfolg Auftragswerk: Stuttgarter Verleger; Diplom an Weltausstellung 1878 </a:t>
            </a:r>
          </a:p>
          <a:p>
            <a:pPr marL="181103" indent="-181103">
              <a:buFontTx/>
              <a:buChar char="-"/>
            </a:pPr>
            <a:r>
              <a:rPr lang="de-CH" dirty="0"/>
              <a:t>Zielpunkte : «Hygienischer Verein Zürich» klagt über schlechte </a:t>
            </a:r>
            <a:r>
              <a:rPr lang="de-CH" dirty="0" err="1"/>
              <a:t>körperl</a:t>
            </a:r>
            <a:r>
              <a:rPr lang="de-CH" dirty="0"/>
              <a:t>. Verfassung der Arbeiterschaft u.a. </a:t>
            </a:r>
            <a:r>
              <a:rPr lang="de-CH" dirty="0" err="1"/>
              <a:t>wg</a:t>
            </a:r>
            <a:r>
              <a:rPr lang="de-CH" dirty="0"/>
              <a:t> Trunksucht u. Sittenlosigkeit; Gemeinnütz. Vereine u. bürgerl. Frauen kämpfen dagegen, nicht mit mehr Lohn od. Umsturz der bestehenden Verhältnisse, sondern durch bessere Ernährung, inkl. Alkoholabstinenz.</a:t>
            </a:r>
          </a:p>
          <a:p>
            <a:pPr marL="181103" indent="-181103">
              <a:buFontTx/>
              <a:buChar char="-"/>
            </a:pPr>
            <a:r>
              <a:rPr lang="de-CH" dirty="0"/>
              <a:t>Dazu gehört auch, dass SM beobachtet, dass Arbeiterfrauen auf hoher Flamme kochen u. Nährwerte zerstören.</a:t>
            </a:r>
          </a:p>
        </p:txBody>
      </p:sp>
      <p:sp>
        <p:nvSpPr>
          <p:cNvPr id="4" name="Foliennummernplatzhalter 3"/>
          <p:cNvSpPr>
            <a:spLocks noGrp="1"/>
          </p:cNvSpPr>
          <p:nvPr>
            <p:ph type="sldNum" sz="quarter" idx="5"/>
          </p:nvPr>
        </p:nvSpPr>
        <p:spPr/>
        <p:txBody>
          <a:bodyPr/>
          <a:lstStyle/>
          <a:p>
            <a:fld id="{BD469FC7-2A4F-4532-9F93-312D49377302}" type="slidenum">
              <a:rPr lang="de-CH" smtClean="0"/>
              <a:t>11</a:t>
            </a:fld>
            <a:endParaRPr lang="de-CH"/>
          </a:p>
        </p:txBody>
      </p:sp>
    </p:spTree>
    <p:extLst>
      <p:ext uri="{BB962C8B-B14F-4D97-AF65-F5344CB8AC3E}">
        <p14:creationId xmlns:p14="http://schemas.microsoft.com/office/powerpoint/2010/main" val="3345842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1103" marR="0" lvl="0" indent="-181103" algn="l" defTabSz="914400" rtl="0" eaLnBrk="1" fontAlgn="auto" latinLnBrk="0" hangingPunct="1">
              <a:lnSpc>
                <a:spcPct val="100000"/>
              </a:lnSpc>
              <a:spcBef>
                <a:spcPts val="0"/>
              </a:spcBef>
              <a:spcAft>
                <a:spcPts val="0"/>
              </a:spcAft>
              <a:buClrTx/>
              <a:buSzTx/>
              <a:buFontTx/>
              <a:buChar char="-"/>
              <a:tabLst/>
              <a:defRPr/>
            </a:pPr>
            <a:r>
              <a:rPr lang="de-CH" dirty="0"/>
              <a:t>Erinnert sich, dass Bäuerinnen</a:t>
            </a:r>
            <a:r>
              <a:rPr lang="de-CH" baseline="0" dirty="0"/>
              <a:t> </a:t>
            </a:r>
            <a:r>
              <a:rPr lang="de-CH" dirty="0"/>
              <a:t>am Töpfe</a:t>
            </a:r>
            <a:r>
              <a:rPr lang="de-CH" baseline="0" dirty="0"/>
              <a:t> in die Federbetten </a:t>
            </a:r>
            <a:r>
              <a:rPr lang="de-CH" dirty="0"/>
              <a:t>einhüllen und es bei Rückkehr gar war.</a:t>
            </a:r>
          </a:p>
          <a:p>
            <a:pPr marL="181103" marR="0" lvl="0" indent="-181103" algn="l" defTabSz="914400" rtl="0" eaLnBrk="1" fontAlgn="auto" latinLnBrk="0" hangingPunct="1">
              <a:lnSpc>
                <a:spcPct val="100000"/>
              </a:lnSpc>
              <a:spcBef>
                <a:spcPts val="0"/>
              </a:spcBef>
              <a:spcAft>
                <a:spcPts val="0"/>
              </a:spcAft>
              <a:buClrTx/>
              <a:buSzTx/>
              <a:buFontTx/>
              <a:buChar char="-"/>
              <a:tabLst/>
              <a:defRPr/>
            </a:pPr>
            <a:r>
              <a:rPr lang="de-CH" dirty="0"/>
              <a:t>Lässt </a:t>
            </a:r>
            <a:r>
              <a:rPr lang="de-CH" dirty="0" err="1"/>
              <a:t>angebl</a:t>
            </a:r>
            <a:r>
              <a:rPr lang="de-CH" dirty="0"/>
              <a:t>. 1885 den Selbstkocher patentieren: Aufschrift falsch; 1892 verbesserten/ besser isolierten Selbstkocher</a:t>
            </a:r>
          </a:p>
          <a:p>
            <a:pPr marL="181103" marR="0" lvl="0" indent="-181103" algn="l" defTabSz="914400" rtl="0" eaLnBrk="1" fontAlgn="auto" latinLnBrk="0" hangingPunct="1">
              <a:lnSpc>
                <a:spcPct val="100000"/>
              </a:lnSpc>
              <a:spcBef>
                <a:spcPts val="0"/>
              </a:spcBef>
              <a:spcAft>
                <a:spcPts val="0"/>
              </a:spcAft>
              <a:buClrTx/>
              <a:buSzTx/>
              <a:buFontTx/>
              <a:buChar char="-"/>
              <a:tabLst/>
              <a:defRPr/>
            </a:pPr>
            <a:r>
              <a:rPr lang="de-CH" dirty="0"/>
              <a:t>Blechzylinder mit 2 Töpfen, doppelwandig mit Filz, der keine Wärme ableitet</a:t>
            </a:r>
          </a:p>
          <a:p>
            <a:pPr marL="181103" indent="-181103">
              <a:buFontTx/>
              <a:buChar char="-"/>
            </a:pPr>
            <a:r>
              <a:rPr lang="de-CH" dirty="0"/>
              <a:t>Sitz der </a:t>
            </a:r>
            <a:r>
              <a:rPr lang="de-CH" dirty="0" err="1"/>
              <a:t>ch</a:t>
            </a:r>
            <a:r>
              <a:rPr lang="de-CH" dirty="0"/>
              <a:t> Selbstkocher-Gesell. ist die Wohnung v. SM; das Magazin befindet sich wegen des Eisenbahntransports nahe beim Bahnhof Wiedikon. SM ist Unternehmerin</a:t>
            </a:r>
          </a:p>
        </p:txBody>
      </p:sp>
      <p:sp>
        <p:nvSpPr>
          <p:cNvPr id="4" name="Foliennummernplatzhalter 3"/>
          <p:cNvSpPr>
            <a:spLocks noGrp="1"/>
          </p:cNvSpPr>
          <p:nvPr>
            <p:ph type="sldNum" sz="quarter" idx="5"/>
          </p:nvPr>
        </p:nvSpPr>
        <p:spPr/>
        <p:txBody>
          <a:bodyPr/>
          <a:lstStyle/>
          <a:p>
            <a:fld id="{BD469FC7-2A4F-4532-9F93-312D49377302}" type="slidenum">
              <a:rPr lang="de-CH" smtClean="0"/>
              <a:t>12</a:t>
            </a:fld>
            <a:endParaRPr lang="de-CH"/>
          </a:p>
        </p:txBody>
      </p:sp>
    </p:spTree>
    <p:extLst>
      <p:ext uri="{BB962C8B-B14F-4D97-AF65-F5344CB8AC3E}">
        <p14:creationId xmlns:p14="http://schemas.microsoft.com/office/powerpoint/2010/main" val="694847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CH" dirty="0"/>
          </a:p>
          <a:p>
            <a:endParaRPr lang="de-CH" dirty="0"/>
          </a:p>
        </p:txBody>
      </p:sp>
      <p:sp>
        <p:nvSpPr>
          <p:cNvPr id="4" name="Foliennummernplatzhalter 3"/>
          <p:cNvSpPr>
            <a:spLocks noGrp="1"/>
          </p:cNvSpPr>
          <p:nvPr>
            <p:ph type="sldNum" sz="quarter" idx="5"/>
          </p:nvPr>
        </p:nvSpPr>
        <p:spPr/>
        <p:txBody>
          <a:bodyPr/>
          <a:lstStyle/>
          <a:p>
            <a:fld id="{BD469FC7-2A4F-4532-9F93-312D49377302}" type="slidenum">
              <a:rPr lang="de-CH" smtClean="0"/>
              <a:t>13</a:t>
            </a:fld>
            <a:endParaRPr lang="de-CH"/>
          </a:p>
        </p:txBody>
      </p:sp>
    </p:spTree>
    <p:extLst>
      <p:ext uri="{BB962C8B-B14F-4D97-AF65-F5344CB8AC3E}">
        <p14:creationId xmlns:p14="http://schemas.microsoft.com/office/powerpoint/2010/main" val="3506894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1103" indent="-181103">
              <a:buFontTx/>
              <a:buChar char="-"/>
            </a:pPr>
            <a:r>
              <a:rPr lang="de-CH" dirty="0"/>
              <a:t>Auf Herd vorgekocht, mit Holzschemel</a:t>
            </a:r>
          </a:p>
          <a:p>
            <a:pPr marL="181103" indent="-181103">
              <a:buFontTx/>
              <a:buChar char="-"/>
            </a:pPr>
            <a:r>
              <a:rPr lang="de-CH" dirty="0"/>
              <a:t>übereinander gestapelt, ohne Zufuhr v. Energie garen sie über Stunden weiter</a:t>
            </a:r>
          </a:p>
          <a:p>
            <a:pPr marL="181103" indent="-181103">
              <a:buFontTx/>
              <a:buChar char="-"/>
            </a:pPr>
            <a:r>
              <a:rPr lang="de-CH" dirty="0"/>
              <a:t>Anleitung </a:t>
            </a:r>
            <a:r>
              <a:rPr lang="de-CH" dirty="0" err="1"/>
              <a:t>abgeg</a:t>
            </a:r>
            <a:endParaRPr lang="de-CH" dirty="0"/>
          </a:p>
        </p:txBody>
      </p:sp>
      <p:sp>
        <p:nvSpPr>
          <p:cNvPr id="4" name="Foliennummernplatzhalter 3"/>
          <p:cNvSpPr>
            <a:spLocks noGrp="1"/>
          </p:cNvSpPr>
          <p:nvPr>
            <p:ph type="sldNum" sz="quarter" idx="5"/>
          </p:nvPr>
        </p:nvSpPr>
        <p:spPr/>
        <p:txBody>
          <a:bodyPr/>
          <a:lstStyle/>
          <a:p>
            <a:fld id="{BD469FC7-2A4F-4532-9F93-312D49377302}" type="slidenum">
              <a:rPr lang="de-CH" smtClean="0"/>
              <a:t>14</a:t>
            </a:fld>
            <a:endParaRPr lang="de-CH"/>
          </a:p>
        </p:txBody>
      </p:sp>
    </p:spTree>
    <p:extLst>
      <p:ext uri="{BB962C8B-B14F-4D97-AF65-F5344CB8AC3E}">
        <p14:creationId xmlns:p14="http://schemas.microsoft.com/office/powerpoint/2010/main" val="856049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1103" indent="-181103">
              <a:buFontTx/>
              <a:buChar char="-"/>
            </a:pPr>
            <a:r>
              <a:rPr lang="de-CH" dirty="0"/>
              <a:t>Werbung: beim Garen bei fallender Hitze</a:t>
            </a:r>
            <a:r>
              <a:rPr lang="de-CH" baseline="0" dirty="0"/>
              <a:t> lösen sich </a:t>
            </a:r>
            <a:r>
              <a:rPr lang="de-CH" dirty="0"/>
              <a:t>Eiweissstoffe, </a:t>
            </a:r>
            <a:r>
              <a:rPr lang="de-CH" dirty="0" err="1"/>
              <a:t>natürl</a:t>
            </a:r>
            <a:r>
              <a:rPr lang="de-CH" dirty="0"/>
              <a:t>. Aroma</a:t>
            </a:r>
            <a:r>
              <a:rPr lang="de-CH" baseline="0" dirty="0"/>
              <a:t> bleibt</a:t>
            </a:r>
            <a:r>
              <a:rPr lang="de-CH" dirty="0"/>
              <a:t> u. der Lockerung des Zellinhalts, bei schwacher Verdauung v. Ärzten;</a:t>
            </a:r>
            <a:r>
              <a:rPr lang="de-CH" baseline="0" dirty="0"/>
              <a:t> </a:t>
            </a:r>
            <a:endParaRPr lang="de-CH" dirty="0"/>
          </a:p>
          <a:p>
            <a:pPr marL="181103" indent="-181103">
              <a:buFontTx/>
              <a:buChar char="-"/>
            </a:pPr>
            <a:endParaRPr lang="de-CH" dirty="0"/>
          </a:p>
        </p:txBody>
      </p:sp>
      <p:sp>
        <p:nvSpPr>
          <p:cNvPr id="4" name="Foliennummernplatzhalter 3"/>
          <p:cNvSpPr>
            <a:spLocks noGrp="1"/>
          </p:cNvSpPr>
          <p:nvPr>
            <p:ph type="sldNum" sz="quarter" idx="5"/>
          </p:nvPr>
        </p:nvSpPr>
        <p:spPr/>
        <p:txBody>
          <a:bodyPr/>
          <a:lstStyle/>
          <a:p>
            <a:fld id="{BD469FC7-2A4F-4532-9F93-312D49377302}" type="slidenum">
              <a:rPr lang="de-CH" smtClean="0"/>
              <a:t>15</a:t>
            </a:fld>
            <a:endParaRPr lang="de-CH"/>
          </a:p>
        </p:txBody>
      </p:sp>
    </p:spTree>
    <p:extLst>
      <p:ext uri="{BB962C8B-B14F-4D97-AF65-F5344CB8AC3E}">
        <p14:creationId xmlns:p14="http://schemas.microsoft.com/office/powerpoint/2010/main" val="1350689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CH" dirty="0"/>
              <a:t>Trotz Vorteilen verkauft sich der SK schlecht, da um 1890 mit Fr. 26-50 zu teuer bei </a:t>
            </a:r>
            <a:r>
              <a:rPr lang="de-CH" dirty="0" err="1"/>
              <a:t>durchschnittl</a:t>
            </a:r>
            <a:r>
              <a:rPr lang="de-CH" dirty="0"/>
              <a:t>. Arbeiterlohn von Fr. 110;</a:t>
            </a:r>
          </a:p>
          <a:p>
            <a:pPr marL="171450" indent="-171450">
              <a:buFontTx/>
              <a:buChar char="-"/>
            </a:pPr>
            <a:r>
              <a:rPr lang="de-CH" dirty="0" err="1"/>
              <a:t>Nachahmerprod</a:t>
            </a:r>
            <a:r>
              <a:rPr lang="de-CH" dirty="0"/>
              <a:t>. mit neuen Formen. Simple Technik:</a:t>
            </a:r>
            <a:r>
              <a:rPr lang="de-CH" baseline="0" dirty="0"/>
              <a:t> </a:t>
            </a:r>
            <a:r>
              <a:rPr lang="de-CH" dirty="0"/>
              <a:t>1894: Patent von Dr. </a:t>
            </a:r>
            <a:r>
              <a:rPr lang="de-CH" dirty="0" err="1"/>
              <a:t>Niclaus</a:t>
            </a:r>
            <a:r>
              <a:rPr lang="de-CH" dirty="0"/>
              <a:t> Gerber;</a:t>
            </a:r>
            <a:r>
              <a:rPr lang="de-CH" baseline="0" dirty="0"/>
              <a:t> </a:t>
            </a:r>
            <a:r>
              <a:rPr lang="de-CH" dirty="0"/>
              <a:t>1895: Patent von Alfred Rothenbach; später mit </a:t>
            </a:r>
            <a:r>
              <a:rPr lang="de-CH" dirty="0" err="1"/>
              <a:t>inwänd</a:t>
            </a:r>
            <a:r>
              <a:rPr lang="de-CH" dirty="0"/>
              <a:t>. Energiezufuhr wie Reiskocher heute</a:t>
            </a:r>
          </a:p>
          <a:p>
            <a:pPr marL="181103" indent="-181103" defTabSz="965881">
              <a:buFontTx/>
              <a:buChar char="-"/>
              <a:defRPr/>
            </a:pPr>
            <a:r>
              <a:rPr lang="de-CH" dirty="0"/>
              <a:t>Für die Umsetzung ihrer Idee ist sie auf Personen u. fremdes Kapital angewiesen u. wird wiederholt getäuscht; </a:t>
            </a:r>
          </a:p>
          <a:p>
            <a:pPr marL="181103" indent="-181103" defTabSz="965881">
              <a:buFontTx/>
              <a:buChar char="-"/>
              <a:defRPr/>
            </a:pPr>
            <a:r>
              <a:rPr lang="de-CH" dirty="0"/>
              <a:t>Streit mit dem Produzenten H. Hartwig v. der Selbstkocherfabrik in Zürich, der ihren verbesserten Selbstkocher nachbaut, obwohl er nur nach dem 1. Patent produzieren darf </a:t>
            </a:r>
          </a:p>
          <a:p>
            <a:pPr marL="181103" indent="-181103" defTabSz="965881">
              <a:buFontTx/>
              <a:buChar char="-"/>
              <a:defRPr/>
            </a:pPr>
            <a:r>
              <a:rPr lang="de-CH" dirty="0"/>
              <a:t>SM ist eine schlechte Unternehmerin: Profit seht für sie an 2. Stelle, wichtiger ist ihr ihr Volksgesundheit; so will sie den SK günstiger machen</a:t>
            </a:r>
          </a:p>
          <a:p>
            <a:pPr marL="181103" indent="-181103" defTabSz="965881">
              <a:buFontTx/>
              <a:buChar char="-"/>
              <a:defRPr/>
            </a:pPr>
            <a:endParaRPr lang="de-CH" dirty="0"/>
          </a:p>
          <a:p>
            <a:endParaRPr lang="de-CH" dirty="0"/>
          </a:p>
        </p:txBody>
      </p:sp>
      <p:sp>
        <p:nvSpPr>
          <p:cNvPr id="4" name="Foliennummernplatzhalter 3"/>
          <p:cNvSpPr>
            <a:spLocks noGrp="1"/>
          </p:cNvSpPr>
          <p:nvPr>
            <p:ph type="sldNum" sz="quarter" idx="5"/>
          </p:nvPr>
        </p:nvSpPr>
        <p:spPr/>
        <p:txBody>
          <a:bodyPr/>
          <a:lstStyle/>
          <a:p>
            <a:fld id="{BD469FC7-2A4F-4532-9F93-312D49377302}" type="slidenum">
              <a:rPr lang="de-CH" smtClean="0"/>
              <a:t>16</a:t>
            </a:fld>
            <a:endParaRPr lang="de-CH"/>
          </a:p>
        </p:txBody>
      </p:sp>
    </p:spTree>
    <p:extLst>
      <p:ext uri="{BB962C8B-B14F-4D97-AF65-F5344CB8AC3E}">
        <p14:creationId xmlns:p14="http://schemas.microsoft.com/office/powerpoint/2010/main" val="769722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8150" y="1252538"/>
            <a:ext cx="6008688" cy="3381375"/>
          </a:xfrm>
        </p:spPr>
      </p:sp>
      <p:sp>
        <p:nvSpPr>
          <p:cNvPr id="3" name="Notizenplatzhalter 2"/>
          <p:cNvSpPr>
            <a:spLocks noGrp="1"/>
          </p:cNvSpPr>
          <p:nvPr>
            <p:ph type="body" idx="1"/>
          </p:nvPr>
        </p:nvSpPr>
        <p:spPr/>
        <p:txBody>
          <a:bodyPr/>
          <a:lstStyle/>
          <a:p>
            <a:pPr marL="181103" indent="-181103">
              <a:buFontTx/>
              <a:buChar char="-"/>
            </a:pPr>
            <a:r>
              <a:rPr lang="de-CH" dirty="0"/>
              <a:t>Unermüdlich schreibt weiter am </a:t>
            </a:r>
            <a:r>
              <a:rPr lang="de-CH" dirty="0" err="1"/>
              <a:t>DfH</a:t>
            </a:r>
            <a:r>
              <a:rPr lang="de-CH" dirty="0"/>
              <a:t>; als mit 70 J. rechte Hand lahm wird, lernt sie links schreiben; Bruder stirbt 1903: nach einer geist. Krankheit wird im letzten Jahr </a:t>
            </a:r>
            <a:r>
              <a:rPr lang="de-CH" dirty="0" err="1"/>
              <a:t>kant</a:t>
            </a:r>
            <a:r>
              <a:rPr lang="de-CH" dirty="0"/>
              <a:t>. Asyl nach Wil gebracht u. stirbt dort 1905</a:t>
            </a:r>
          </a:p>
          <a:p>
            <a:pPr marL="181103" indent="-181103">
              <a:buFontTx/>
              <a:buChar char="-"/>
            </a:pPr>
            <a:r>
              <a:rPr lang="de-CH" dirty="0"/>
              <a:t>2 Frauen werden Schriftleiterinnen, </a:t>
            </a:r>
            <a:r>
              <a:rPr lang="de-CH" dirty="0" err="1"/>
              <a:t>Jda</a:t>
            </a:r>
            <a:r>
              <a:rPr lang="de-CH" dirty="0"/>
              <a:t> </a:t>
            </a:r>
            <a:r>
              <a:rPr lang="de-CH" dirty="0" err="1"/>
              <a:t>Bosshardt</a:t>
            </a:r>
            <a:r>
              <a:rPr lang="de-CH" dirty="0"/>
              <a:t>-Winkler v. </a:t>
            </a:r>
            <a:r>
              <a:rPr lang="de-CH" dirty="0" err="1"/>
              <a:t>ch</a:t>
            </a:r>
            <a:r>
              <a:rPr lang="de-CH" dirty="0"/>
              <a:t> Gemein. Frauenverein u. Marta Schmid =Lehrerin in Höngg: forderte früh Einführung des </a:t>
            </a:r>
            <a:r>
              <a:rPr lang="de-CH" dirty="0" err="1"/>
              <a:t>hausw</a:t>
            </a:r>
            <a:r>
              <a:rPr lang="de-CH" dirty="0"/>
              <a:t>. Unterrichts an PS , wird später Präsidentin des </a:t>
            </a:r>
            <a:r>
              <a:rPr lang="de-CH" dirty="0" err="1"/>
              <a:t>ch</a:t>
            </a:r>
            <a:r>
              <a:rPr lang="de-CH" dirty="0"/>
              <a:t> Lehrerinnenvereins; Bei 17. Auflage wütet 1. WK</a:t>
            </a:r>
          </a:p>
          <a:p>
            <a:pPr defTabSz="965881">
              <a:defRPr/>
            </a:pPr>
            <a:endParaRPr lang="de-DE" altLang="de-DE" sz="1300" b="1" dirty="0">
              <a:latin typeface="Calibri" panose="020F0502020204030204" pitchFamily="34" charset="0"/>
              <a:ea typeface="MS Gothic" panose="020B0609070205080204" pitchFamily="49" charset="-128"/>
              <a:cs typeface="Times New Roman" panose="02020603050405020304" pitchFamily="18" charset="0"/>
            </a:endParaRPr>
          </a:p>
          <a:p>
            <a:endParaRPr lang="de-CH" dirty="0"/>
          </a:p>
        </p:txBody>
      </p:sp>
      <p:sp>
        <p:nvSpPr>
          <p:cNvPr id="4" name="Foliennummernplatzhalter 3"/>
          <p:cNvSpPr>
            <a:spLocks noGrp="1"/>
          </p:cNvSpPr>
          <p:nvPr>
            <p:ph type="sldNum" sz="quarter" idx="5"/>
          </p:nvPr>
        </p:nvSpPr>
        <p:spPr/>
        <p:txBody>
          <a:bodyPr/>
          <a:lstStyle/>
          <a:p>
            <a:fld id="{BD469FC7-2A4F-4532-9F93-312D49377302}" type="slidenum">
              <a:rPr lang="de-CH" smtClean="0"/>
              <a:t>17</a:t>
            </a:fld>
            <a:endParaRPr lang="de-CH"/>
          </a:p>
        </p:txBody>
      </p:sp>
    </p:spTree>
    <p:extLst>
      <p:ext uri="{BB962C8B-B14F-4D97-AF65-F5344CB8AC3E}">
        <p14:creationId xmlns:p14="http://schemas.microsoft.com/office/powerpoint/2010/main" val="1109826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defTabSz="965881">
              <a:buFontTx/>
              <a:buChar char="-"/>
              <a:defRPr/>
            </a:pPr>
            <a:r>
              <a:rPr lang="de-CH" dirty="0"/>
              <a:t>Zufall: Kurz zuvor wird SK an Landi 1914 in Bern als 1v über 2000 prämiert mit silberner Medaille; Herr u. Frau Schweizer kennen nun den SK </a:t>
            </a:r>
          </a:p>
          <a:p>
            <a:pPr marL="171450" indent="-171450" defTabSz="965881">
              <a:buFontTx/>
              <a:buChar char="-"/>
              <a:defRPr/>
            </a:pPr>
            <a:r>
              <a:rPr lang="de-CH" dirty="0"/>
              <a:t>Wichtig im 1. WK wegen Kohlemange;</a:t>
            </a:r>
          </a:p>
          <a:p>
            <a:pPr marL="171450" indent="-171450" defTabSz="965881">
              <a:buFontTx/>
              <a:buChar char="-"/>
              <a:defRPr/>
            </a:pPr>
            <a:r>
              <a:rPr lang="de-CH" dirty="0"/>
              <a:t>Zwischenkriegszeit: Beschreibung Eigenbau in </a:t>
            </a:r>
            <a:r>
              <a:rPr lang="de-CH" dirty="0" err="1"/>
              <a:t>DfH</a:t>
            </a:r>
            <a:r>
              <a:rPr lang="de-CH" dirty="0"/>
              <a:t> 1927, für einen geschickten </a:t>
            </a:r>
            <a:r>
              <a:rPr lang="de-CH" dirty="0" err="1"/>
              <a:t>Fam.Vater</a:t>
            </a:r>
            <a:endParaRPr lang="de-CH" dirty="0"/>
          </a:p>
          <a:p>
            <a:pPr marL="171450" indent="-171450" defTabSz="965881">
              <a:buFontTx/>
              <a:buChar char="-"/>
              <a:defRPr/>
            </a:pPr>
            <a:r>
              <a:rPr lang="de-CH" dirty="0"/>
              <a:t>Hier modern mit zufriedenen Nutzerinnen, die sich äussern</a:t>
            </a:r>
          </a:p>
          <a:p>
            <a:pPr marL="171450" indent="-171450" defTabSz="965881">
              <a:buFontTx/>
              <a:buChar char="-"/>
              <a:defRPr/>
            </a:pPr>
            <a:r>
              <a:rPr lang="de-CH" dirty="0"/>
              <a:t>Nach 2. WK: Wohlstandsgesell.</a:t>
            </a:r>
          </a:p>
          <a:p>
            <a:endParaRPr lang="de-CH" dirty="0"/>
          </a:p>
        </p:txBody>
      </p:sp>
      <p:sp>
        <p:nvSpPr>
          <p:cNvPr id="4" name="Foliennummernplatzhalter 3"/>
          <p:cNvSpPr>
            <a:spLocks noGrp="1"/>
          </p:cNvSpPr>
          <p:nvPr>
            <p:ph type="sldNum" sz="quarter" idx="5"/>
          </p:nvPr>
        </p:nvSpPr>
        <p:spPr/>
        <p:txBody>
          <a:bodyPr/>
          <a:lstStyle/>
          <a:p>
            <a:fld id="{BD469FC7-2A4F-4532-9F93-312D49377302}" type="slidenum">
              <a:rPr lang="de-CH" smtClean="0"/>
              <a:t>18</a:t>
            </a:fld>
            <a:endParaRPr lang="de-CH"/>
          </a:p>
        </p:txBody>
      </p:sp>
    </p:spTree>
    <p:extLst>
      <p:ext uri="{BB962C8B-B14F-4D97-AF65-F5344CB8AC3E}">
        <p14:creationId xmlns:p14="http://schemas.microsoft.com/office/powerpoint/2010/main" val="1237115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1103" indent="-181103" eaLnBrk="0" fontAlgn="base" hangingPunct="0">
              <a:spcBef>
                <a:spcPct val="0"/>
              </a:spcBef>
              <a:spcAft>
                <a:spcPct val="0"/>
              </a:spcAft>
              <a:buFontTx/>
              <a:buChar char="-"/>
            </a:pPr>
            <a:r>
              <a:rPr lang="de-DE" altLang="de-DE" sz="1300" dirty="0">
                <a:solidFill>
                  <a:srgbClr val="000000"/>
                </a:solidFill>
                <a:latin typeface="Calibri" panose="020F0502020204030204" pitchFamily="34" charset="0"/>
                <a:ea typeface="MS Mincho" panose="02020609040205080304" pitchFamily="49" charset="-128"/>
                <a:cs typeface="Calibri" panose="020F0502020204030204" pitchFamily="34" charset="0"/>
              </a:rPr>
              <a:t>Heilkunde u. «</a:t>
            </a:r>
            <a:r>
              <a:rPr lang="de-DE" altLang="de-DE" sz="1300" dirty="0" err="1">
                <a:solidFill>
                  <a:srgbClr val="000000"/>
                </a:solidFill>
                <a:latin typeface="Calibri" panose="020F0502020204030204" pitchFamily="34" charset="0"/>
                <a:ea typeface="MS Mincho" panose="02020609040205080304" pitchFamily="49" charset="-128"/>
                <a:cs typeface="Calibri" panose="020F0502020204030204" pitchFamily="34" charset="0"/>
              </a:rPr>
              <a:t>Chrut</a:t>
            </a:r>
            <a:r>
              <a:rPr lang="de-DE" altLang="de-DE" sz="1300" dirty="0">
                <a:solidFill>
                  <a:srgbClr val="000000"/>
                </a:solidFill>
                <a:latin typeface="Calibri" panose="020F0502020204030204" pitchFamily="34" charset="0"/>
                <a:ea typeface="MS Mincho" panose="02020609040205080304" pitchFamily="49" charset="-128"/>
                <a:cs typeface="Calibri" panose="020F0502020204030204" pitchFamily="34" charset="0"/>
              </a:rPr>
              <a:t> und </a:t>
            </a:r>
            <a:r>
              <a:rPr lang="de-DE" altLang="de-DE" sz="1300" dirty="0" err="1">
                <a:solidFill>
                  <a:srgbClr val="000000"/>
                </a:solidFill>
                <a:latin typeface="Calibri" panose="020F0502020204030204" pitchFamily="34" charset="0"/>
                <a:ea typeface="MS Mincho" panose="02020609040205080304" pitchFamily="49" charset="-128"/>
                <a:cs typeface="Calibri" panose="020F0502020204030204" pitchFamily="34" charset="0"/>
              </a:rPr>
              <a:t>Uchrut</a:t>
            </a:r>
            <a:r>
              <a:rPr lang="de-DE" altLang="de-DE" sz="1300" dirty="0">
                <a:solidFill>
                  <a:srgbClr val="000000"/>
                </a:solidFill>
                <a:latin typeface="Calibri" panose="020F0502020204030204" pitchFamily="34" charset="0"/>
                <a:ea typeface="MS Mincho" panose="02020609040205080304" pitchFamily="49" charset="-128"/>
                <a:cs typeface="Calibri" panose="020F0502020204030204" pitchFamily="34" charset="0"/>
              </a:rPr>
              <a:t>» v. Kräuterpfarrer Johann Künzle </a:t>
            </a:r>
            <a:r>
              <a:rPr lang="de-DE" altLang="de-DE" sz="1300" dirty="0" err="1">
                <a:solidFill>
                  <a:srgbClr val="000000"/>
                </a:solidFill>
                <a:latin typeface="Calibri" panose="020F0502020204030204" pitchFamily="34" charset="0"/>
                <a:ea typeface="MS Mincho" panose="02020609040205080304" pitchFamily="49" charset="-128"/>
                <a:cs typeface="Calibri" panose="020F0502020204030204" pitchFamily="34" charset="0"/>
              </a:rPr>
              <a:t>fliessen</a:t>
            </a:r>
            <a:r>
              <a:rPr lang="de-DE" altLang="de-DE" sz="1300" dirty="0">
                <a:solidFill>
                  <a:srgbClr val="000000"/>
                </a:solidFill>
                <a:latin typeface="Calibri" panose="020F0502020204030204" pitchFamily="34" charset="0"/>
                <a:ea typeface="MS Mincho" panose="02020609040205080304" pitchFamily="49" charset="-128"/>
                <a:cs typeface="Calibri" panose="020F0502020204030204" pitchFamily="34" charset="0"/>
              </a:rPr>
              <a:t> ein.</a:t>
            </a:r>
          </a:p>
          <a:p>
            <a:pPr marL="181103" indent="-181103" eaLnBrk="0" fontAlgn="base" hangingPunct="0">
              <a:spcBef>
                <a:spcPct val="0"/>
              </a:spcBef>
              <a:spcAft>
                <a:spcPct val="0"/>
              </a:spcAft>
              <a:buFontTx/>
              <a:buChar char="-"/>
            </a:pPr>
            <a:endParaRPr lang="de-CH" dirty="0"/>
          </a:p>
        </p:txBody>
      </p:sp>
      <p:sp>
        <p:nvSpPr>
          <p:cNvPr id="4" name="Foliennummernplatzhalter 3"/>
          <p:cNvSpPr>
            <a:spLocks noGrp="1"/>
          </p:cNvSpPr>
          <p:nvPr>
            <p:ph type="sldNum" sz="quarter" idx="5"/>
          </p:nvPr>
        </p:nvSpPr>
        <p:spPr/>
        <p:txBody>
          <a:bodyPr/>
          <a:lstStyle/>
          <a:p>
            <a:fld id="{BD469FC7-2A4F-4532-9F93-312D49377302}" type="slidenum">
              <a:rPr lang="de-CH" smtClean="0"/>
              <a:t>19</a:t>
            </a:fld>
            <a:endParaRPr lang="de-CH"/>
          </a:p>
        </p:txBody>
      </p:sp>
    </p:spTree>
    <p:extLst>
      <p:ext uri="{BB962C8B-B14F-4D97-AF65-F5344CB8AC3E}">
        <p14:creationId xmlns:p14="http://schemas.microsoft.com/office/powerpoint/2010/main" val="2032361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1103" indent="-181103">
              <a:buFontTx/>
              <a:buChar char="-"/>
            </a:pPr>
            <a:r>
              <a:rPr lang="de-DE" dirty="0"/>
              <a:t>Beginnen wir mit SM: Hinter </a:t>
            </a:r>
            <a:r>
              <a:rPr lang="de-DE" dirty="0" err="1"/>
              <a:t>Bräkerplatz</a:t>
            </a:r>
            <a:r>
              <a:rPr lang="de-DE" dirty="0"/>
              <a:t>, führte bis 1956 über Bahnlinie; einzige </a:t>
            </a:r>
            <a:r>
              <a:rPr lang="de-DE" dirty="0" err="1"/>
              <a:t>Strasse</a:t>
            </a:r>
            <a:r>
              <a:rPr lang="de-DE" dirty="0"/>
              <a:t> im </a:t>
            </a:r>
            <a:r>
              <a:rPr lang="de-DE" dirty="0" err="1"/>
              <a:t>Togg</a:t>
            </a:r>
            <a:r>
              <a:rPr lang="de-DE" dirty="0"/>
              <a:t>. nach Frau benannt, </a:t>
            </a:r>
            <a:r>
              <a:rPr lang="de-CH" altLang="de-DE" sz="1300" dirty="0">
                <a:solidFill>
                  <a:srgbClr val="000000"/>
                </a:solidFill>
                <a:latin typeface="Calibri" panose="020F0502020204030204" pitchFamily="34" charset="0"/>
                <a:ea typeface="MS Mincho" panose="02020609040205080304" pitchFamily="49" charset="-128"/>
                <a:cs typeface="Calibri" panose="020F0502020204030204" pitchFamily="34" charset="0"/>
              </a:rPr>
              <a:t>Autorin </a:t>
            </a:r>
            <a:r>
              <a:rPr lang="de-CH" altLang="de-DE" sz="1300" dirty="0" err="1">
                <a:solidFill>
                  <a:srgbClr val="000000"/>
                </a:solidFill>
                <a:latin typeface="Calibri" panose="020F0502020204030204" pitchFamily="34" charset="0"/>
                <a:ea typeface="MS Mincho" panose="02020609040205080304" pitchFamily="49" charset="-128"/>
                <a:cs typeface="Calibri" panose="020F0502020204030204" pitchFamily="34" charset="0"/>
              </a:rPr>
              <a:t>DfH</a:t>
            </a:r>
            <a:endParaRPr lang="de-DE" altLang="de-DE" sz="800" dirty="0">
              <a:latin typeface="Calibri" panose="020F0502020204030204" pitchFamily="34" charset="0"/>
              <a:ea typeface="MS Mincho" panose="02020609040205080304" pitchFamily="49" charset="-128"/>
              <a:cs typeface="Calibri" panose="020F0502020204030204" pitchFamily="34" charset="0"/>
            </a:endParaRPr>
          </a:p>
          <a:p>
            <a:endParaRPr lang="de-CH" dirty="0"/>
          </a:p>
        </p:txBody>
      </p:sp>
      <p:sp>
        <p:nvSpPr>
          <p:cNvPr id="4" name="Foliennummernplatzhalter 3"/>
          <p:cNvSpPr>
            <a:spLocks noGrp="1"/>
          </p:cNvSpPr>
          <p:nvPr>
            <p:ph type="sldNum" sz="quarter" idx="5"/>
          </p:nvPr>
        </p:nvSpPr>
        <p:spPr/>
        <p:txBody>
          <a:bodyPr/>
          <a:lstStyle/>
          <a:p>
            <a:fld id="{BD469FC7-2A4F-4532-9F93-312D49377302}" type="slidenum">
              <a:rPr lang="de-CH" smtClean="0"/>
              <a:t>2</a:t>
            </a:fld>
            <a:endParaRPr lang="de-CH"/>
          </a:p>
        </p:txBody>
      </p:sp>
    </p:spTree>
    <p:extLst>
      <p:ext uri="{BB962C8B-B14F-4D97-AF65-F5344CB8AC3E}">
        <p14:creationId xmlns:p14="http://schemas.microsoft.com/office/powerpoint/2010/main" val="1614746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1103" indent="-181103">
              <a:buFontTx/>
              <a:buChar char="-"/>
            </a:pPr>
            <a:r>
              <a:rPr lang="de-DE" altLang="de-DE" sz="1300" dirty="0">
                <a:solidFill>
                  <a:srgbClr val="000000"/>
                </a:solidFill>
                <a:latin typeface="Calibri" panose="020F0502020204030204" pitchFamily="34" charset="0"/>
                <a:ea typeface="MS Mincho" panose="02020609040205080304" pitchFamily="49" charset="-128"/>
                <a:cs typeface="Calibri" panose="020F0502020204030204" pitchFamily="34" charset="0"/>
              </a:rPr>
              <a:t>nach 36 J. stirbt Redaktionsleiterin Ida Winkler-</a:t>
            </a:r>
            <a:r>
              <a:rPr lang="de-DE" altLang="de-DE" sz="1300" dirty="0" err="1">
                <a:solidFill>
                  <a:srgbClr val="000000"/>
                </a:solidFill>
                <a:latin typeface="Calibri" panose="020F0502020204030204" pitchFamily="34" charset="0"/>
                <a:ea typeface="MS Mincho" panose="02020609040205080304" pitchFamily="49" charset="-128"/>
                <a:cs typeface="Calibri" panose="020F0502020204030204" pitchFamily="34" charset="0"/>
              </a:rPr>
              <a:t>Bosshardt</a:t>
            </a:r>
            <a:r>
              <a:rPr lang="de-DE" altLang="de-DE" sz="1300" dirty="0">
                <a:solidFill>
                  <a:srgbClr val="000000"/>
                </a:solidFill>
                <a:latin typeface="Calibri" panose="020F0502020204030204" pitchFamily="34" charset="0"/>
                <a:ea typeface="MS Mincho" panose="02020609040205080304" pitchFamily="49" charset="-128"/>
                <a:cs typeface="Calibri" panose="020F0502020204030204" pitchFamily="34" charset="0"/>
              </a:rPr>
              <a:t>, Marta Schmid ist bereits tot,</a:t>
            </a:r>
            <a:r>
              <a:rPr lang="de-DE" altLang="de-DE" sz="1300" baseline="0" dirty="0">
                <a:solidFill>
                  <a:srgbClr val="000000"/>
                </a:solidFill>
                <a:latin typeface="Calibri" panose="020F0502020204030204" pitchFamily="34" charset="0"/>
                <a:ea typeface="MS Mincho" panose="02020609040205080304" pitchFamily="49" charset="-128"/>
                <a:cs typeface="Calibri" panose="020F0502020204030204" pitchFamily="34" charset="0"/>
              </a:rPr>
              <a:t> </a:t>
            </a:r>
          </a:p>
          <a:p>
            <a:pPr marL="181103" indent="-181103">
              <a:buFontTx/>
              <a:buChar char="-"/>
            </a:pPr>
            <a:r>
              <a:rPr lang="de-DE" sz="1300" dirty="0">
                <a:solidFill>
                  <a:srgbClr val="000000"/>
                </a:solidFill>
                <a:latin typeface="Calibri" panose="020F0502020204030204" pitchFamily="34" charset="0"/>
                <a:ea typeface="MS Mincho" panose="02020609040205080304" pitchFamily="49" charset="-128"/>
                <a:cs typeface="Calibri" panose="020F0502020204030204" pitchFamily="34" charset="0"/>
              </a:rPr>
              <a:t>Anrichten: Lagerhaltung: Zeit des Kalten Kriegs;</a:t>
            </a:r>
          </a:p>
          <a:p>
            <a:pPr marL="181103" indent="-181103">
              <a:buFontTx/>
              <a:buChar char="-"/>
            </a:pPr>
            <a:r>
              <a:rPr lang="de-DE" altLang="de-DE" sz="1300" baseline="0" dirty="0">
                <a:solidFill>
                  <a:srgbClr val="000000"/>
                </a:solidFill>
                <a:latin typeface="Calibri" panose="020F0502020204030204" pitchFamily="34" charset="0"/>
                <a:ea typeface="MS Mincho" panose="02020609040205080304" pitchFamily="49" charset="-128"/>
                <a:cs typeface="Calibri" panose="020F0502020204030204" pitchFamily="34" charset="0"/>
              </a:rPr>
              <a:t>1964 mit neuem Name „Mein Haushalt: </a:t>
            </a:r>
            <a:r>
              <a:rPr lang="de-DE" sz="1300" dirty="0">
                <a:solidFill>
                  <a:srgbClr val="000000"/>
                </a:solidFill>
                <a:latin typeface="Calibri" panose="020F0502020204030204" pitchFamily="34" charset="0"/>
                <a:ea typeface="MS Mincho" panose="02020609040205080304" pitchFamily="49" charset="-128"/>
                <a:cs typeface="Calibri" panose="020F0502020204030204" pitchFamily="34" charset="0"/>
              </a:rPr>
              <a:t>Verzicht auf Briefe zw. Anna u. Marie, wirkt aber altbacken von der Aufmachung her im Vergleich zu Betty Bossi, die junge Nachkriegsfrau</a:t>
            </a:r>
          </a:p>
          <a:p>
            <a:pPr marL="181103" indent="-181103">
              <a:buFontTx/>
              <a:buChar char="-"/>
            </a:pPr>
            <a:endParaRPr lang="de-CH" dirty="0"/>
          </a:p>
        </p:txBody>
      </p:sp>
      <p:sp>
        <p:nvSpPr>
          <p:cNvPr id="4" name="Foliennummernplatzhalter 3"/>
          <p:cNvSpPr>
            <a:spLocks noGrp="1"/>
          </p:cNvSpPr>
          <p:nvPr>
            <p:ph type="sldNum" sz="quarter" idx="5"/>
          </p:nvPr>
        </p:nvSpPr>
        <p:spPr/>
        <p:txBody>
          <a:bodyPr/>
          <a:lstStyle/>
          <a:p>
            <a:fld id="{BD469FC7-2A4F-4532-9F93-312D49377302}" type="slidenum">
              <a:rPr lang="de-CH" smtClean="0"/>
              <a:t>20</a:t>
            </a:fld>
            <a:endParaRPr lang="de-CH"/>
          </a:p>
        </p:txBody>
      </p:sp>
    </p:spTree>
    <p:extLst>
      <p:ext uri="{BB962C8B-B14F-4D97-AF65-F5344CB8AC3E}">
        <p14:creationId xmlns:p14="http://schemas.microsoft.com/office/powerpoint/2010/main" val="1513458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5881">
              <a:defRPr/>
            </a:pPr>
            <a:r>
              <a:rPr lang="de-DE" altLang="de-DE" sz="1300" dirty="0">
                <a:solidFill>
                  <a:srgbClr val="000000"/>
                </a:solidFill>
                <a:latin typeface="Calibri" panose="020F0502020204030204" pitchFamily="34" charset="0"/>
                <a:ea typeface="MS Mincho" panose="02020609040205080304" pitchFamily="49" charset="-128"/>
                <a:cs typeface="Calibri" panose="020F0502020204030204" pitchFamily="34" charset="0"/>
              </a:rPr>
              <a:t>Rückblick auf 100 </a:t>
            </a:r>
            <a:r>
              <a:rPr lang="de-DE" altLang="de-DE" sz="1300" dirty="0" err="1">
                <a:solidFill>
                  <a:srgbClr val="000000"/>
                </a:solidFill>
                <a:latin typeface="Calibri" panose="020F0502020204030204" pitchFamily="34" charset="0"/>
                <a:ea typeface="MS Mincho" panose="02020609040205080304" pitchFamily="49" charset="-128"/>
                <a:cs typeface="Calibri" panose="020F0502020204030204" pitchFamily="34" charset="0"/>
              </a:rPr>
              <a:t>Küchengesch</a:t>
            </a:r>
            <a:r>
              <a:rPr lang="de-DE" altLang="de-DE" sz="1300" dirty="0">
                <a:solidFill>
                  <a:srgbClr val="000000"/>
                </a:solidFill>
                <a:latin typeface="Calibri" panose="020F0502020204030204" pitchFamily="34" charset="0"/>
                <a:ea typeface="MS Mincho" panose="02020609040205080304" pitchFamily="49" charset="-128"/>
                <a:cs typeface="Calibri" panose="020F0502020204030204" pitchFamily="34" charset="0"/>
              </a:rPr>
              <a:t>. u. techn. Entw. v. Küchengeräten</a:t>
            </a:r>
          </a:p>
          <a:p>
            <a:pPr marL="285750" indent="-285750" defTabSz="965881">
              <a:buFontTx/>
              <a:buChar char="-"/>
              <a:defRPr/>
            </a:pPr>
            <a:r>
              <a:rPr lang="de-DE" altLang="de-DE" sz="1300" dirty="0">
                <a:solidFill>
                  <a:srgbClr val="000000"/>
                </a:solidFill>
                <a:latin typeface="Calibri" panose="020F0502020204030204" pitchFamily="34" charset="0"/>
                <a:ea typeface="MS Mincho" panose="02020609040205080304" pitchFamily="49" charset="-128"/>
                <a:cs typeface="Calibri" panose="020F0502020204030204" pitchFamily="34" charset="0"/>
              </a:rPr>
              <a:t>Gemauerte Herde mit Löchern für Pfannen</a:t>
            </a:r>
          </a:p>
          <a:p>
            <a:pPr marL="285750" indent="-285750" defTabSz="965881">
              <a:buFontTx/>
              <a:buChar char="-"/>
              <a:defRPr/>
            </a:pPr>
            <a:r>
              <a:rPr lang="de-DE" altLang="de-DE" sz="1300" dirty="0">
                <a:solidFill>
                  <a:srgbClr val="000000"/>
                </a:solidFill>
                <a:latin typeface="Calibri" panose="020F0502020204030204" pitchFamily="34" charset="0"/>
                <a:ea typeface="MS Mincho" panose="02020609040205080304" pitchFamily="49" charset="-128"/>
                <a:cs typeface="Calibri" panose="020F0502020204030204" pitchFamily="34" charset="0"/>
              </a:rPr>
              <a:t>Metallherde: hier Küche Johanneum in Neu St. Johann, 1927</a:t>
            </a:r>
          </a:p>
          <a:p>
            <a:pPr marL="285750" indent="-285750" defTabSz="965881">
              <a:buFontTx/>
              <a:buChar char="-"/>
              <a:defRPr/>
            </a:pPr>
            <a:r>
              <a:rPr lang="de-DE" altLang="de-DE" sz="1300" dirty="0">
                <a:solidFill>
                  <a:srgbClr val="000000"/>
                </a:solidFill>
                <a:latin typeface="Calibri" panose="020F0502020204030204" pitchFamily="34" charset="0"/>
                <a:ea typeface="MS Mincho" panose="02020609040205080304" pitchFamily="49" charset="-128"/>
                <a:cs typeface="Calibri" panose="020F0502020204030204" pitchFamily="34" charset="0"/>
              </a:rPr>
              <a:t>Gasherd , Selbstkocher auch zum Kalthalten der Speisen, Einmachtöpfe 1905</a:t>
            </a:r>
          </a:p>
          <a:p>
            <a:pPr marL="285750" indent="-285750" defTabSz="965881">
              <a:buFontTx/>
              <a:buChar char="-"/>
              <a:defRPr/>
            </a:pPr>
            <a:r>
              <a:rPr lang="de-DE" altLang="de-DE" sz="1300" dirty="0" err="1">
                <a:solidFill>
                  <a:srgbClr val="000000"/>
                </a:solidFill>
                <a:latin typeface="Calibri" panose="020F0502020204030204" pitchFamily="34" charset="0"/>
                <a:ea typeface="MS Mincho" panose="02020609040205080304" pitchFamily="49" charset="-128"/>
                <a:cs typeface="Calibri" panose="020F0502020204030204" pitchFamily="34" charset="0"/>
              </a:rPr>
              <a:t>Elekrischer</a:t>
            </a:r>
            <a:r>
              <a:rPr lang="de-DE" altLang="de-DE" sz="1300" dirty="0">
                <a:solidFill>
                  <a:srgbClr val="000000"/>
                </a:solidFill>
                <a:latin typeface="Calibri" panose="020F0502020204030204" pitchFamily="34" charset="0"/>
                <a:ea typeface="MS Mincho" panose="02020609040205080304" pitchFamily="49" charset="-128"/>
                <a:cs typeface="Calibri" panose="020F0502020204030204" pitchFamily="34" charset="0"/>
              </a:rPr>
              <a:t> Ofen, Kühlschrank, Wärmehalteplatte, 1927</a:t>
            </a:r>
          </a:p>
          <a:p>
            <a:pPr marL="285750" indent="-285750" defTabSz="965881">
              <a:buFontTx/>
              <a:buChar char="-"/>
              <a:defRPr/>
            </a:pPr>
            <a:r>
              <a:rPr lang="de-DE" dirty="0"/>
              <a:t>Und heute? Wir haben jeden Schnickschnack in der Küche. Die BB AG, die heute Coop gehört u. die auch </a:t>
            </a:r>
            <a:r>
              <a:rPr lang="de-DE" dirty="0" err="1"/>
              <a:t>Convience</a:t>
            </a:r>
            <a:r>
              <a:rPr lang="de-DE" dirty="0"/>
              <a:t> Food für schnelle Küche unter dieser Marke absetzt, hat heute 120 MA und macht 81 Mio. Umsatz</a:t>
            </a:r>
          </a:p>
          <a:p>
            <a:pPr marL="285750" indent="-285750" defTabSz="965881">
              <a:buFontTx/>
              <a:buChar char="-"/>
              <a:defRPr/>
            </a:pPr>
            <a:r>
              <a:rPr lang="de-DE" dirty="0"/>
              <a:t>Vielen Dank </a:t>
            </a:r>
            <a:r>
              <a:rPr lang="de-DE"/>
              <a:t>fürs Zuhören!</a:t>
            </a:r>
            <a:endParaRPr lang="de-DE" dirty="0"/>
          </a:p>
          <a:p>
            <a:pPr marL="285750" indent="-285750" defTabSz="965881">
              <a:buFontTx/>
              <a:buChar char="-"/>
              <a:defRPr/>
            </a:pPr>
            <a:endParaRPr lang="de-DE" altLang="de-DE" sz="1300" dirty="0">
              <a:solidFill>
                <a:srgbClr val="000000"/>
              </a:solidFill>
              <a:latin typeface="Calibri" panose="020F0502020204030204" pitchFamily="34" charset="0"/>
              <a:ea typeface="MS Mincho" panose="02020609040205080304" pitchFamily="49" charset="-128"/>
              <a:cs typeface="Calibri" panose="020F0502020204030204" pitchFamily="34" charset="0"/>
            </a:endParaRPr>
          </a:p>
          <a:p>
            <a:pPr marL="285750" indent="-285750" defTabSz="965881">
              <a:buFontTx/>
              <a:buChar char="-"/>
              <a:defRPr/>
            </a:pPr>
            <a:endParaRPr lang="de-DE" altLang="de-DE" sz="1300" dirty="0">
              <a:solidFill>
                <a:srgbClr val="000000"/>
              </a:solidFill>
              <a:latin typeface="Calibri" panose="020F0502020204030204" pitchFamily="34" charset="0"/>
              <a:ea typeface="MS Mincho" panose="02020609040205080304" pitchFamily="49" charset="-128"/>
              <a:cs typeface="Calibri" panose="020F0502020204030204" pitchFamily="34" charset="0"/>
            </a:endParaRPr>
          </a:p>
        </p:txBody>
      </p:sp>
      <p:sp>
        <p:nvSpPr>
          <p:cNvPr id="4" name="Foliennummernplatzhalter 3"/>
          <p:cNvSpPr>
            <a:spLocks noGrp="1"/>
          </p:cNvSpPr>
          <p:nvPr>
            <p:ph type="sldNum" sz="quarter" idx="5"/>
          </p:nvPr>
        </p:nvSpPr>
        <p:spPr/>
        <p:txBody>
          <a:bodyPr/>
          <a:lstStyle/>
          <a:p>
            <a:fld id="{BD469FC7-2A4F-4532-9F93-312D49377302}" type="slidenum">
              <a:rPr lang="de-CH" smtClean="0"/>
              <a:t>21</a:t>
            </a:fld>
            <a:endParaRPr lang="de-CH"/>
          </a:p>
        </p:txBody>
      </p:sp>
    </p:spTree>
    <p:extLst>
      <p:ext uri="{BB962C8B-B14F-4D97-AF65-F5344CB8AC3E}">
        <p14:creationId xmlns:p14="http://schemas.microsoft.com/office/powerpoint/2010/main" val="3981455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1103" indent="-181103" defTabSz="965881">
              <a:buFontTx/>
              <a:buChar char="-"/>
              <a:defRPr/>
            </a:pPr>
            <a:r>
              <a:rPr lang="de-DE" dirty="0"/>
              <a:t>Hummelwald, halber Weg zum Ricken; hier Foto der Schule im Todesjahr v. SM 1905, wird hier besucht 4-5 J. die Winterschule besuchen</a:t>
            </a:r>
          </a:p>
          <a:p>
            <a:pPr marL="181103" indent="-181103" defTabSz="965881">
              <a:buFontTx/>
              <a:buChar char="-"/>
              <a:defRPr/>
            </a:pPr>
            <a:r>
              <a:rPr lang="de-DE" dirty="0"/>
              <a:t>1. Kind der Kleinbauern Christian Müller u. Anna Abderhalden; 3 jüngere Brüder</a:t>
            </a:r>
          </a:p>
          <a:p>
            <a:pPr marL="181103" indent="-181103">
              <a:buFontTx/>
              <a:buChar char="-"/>
            </a:pPr>
            <a:r>
              <a:rPr lang="de-CH" dirty="0"/>
              <a:t>Bürgerl. Haus-Frau zuhause ist Ideal, die sich um Kinderbetreuung </a:t>
            </a:r>
            <a:r>
              <a:rPr lang="de-CH" dirty="0" err="1"/>
              <a:t>kümmer</a:t>
            </a:r>
            <a:r>
              <a:rPr lang="de-CH" dirty="0"/>
              <a:t>; um 1890 trägt noch ½ zur Existenzsicherung der Fam. bei; Makel v. </a:t>
            </a:r>
            <a:r>
              <a:rPr lang="de-CH" dirty="0" err="1"/>
              <a:t>ausserhäusl</a:t>
            </a:r>
            <a:r>
              <a:rPr lang="de-CH" dirty="0"/>
              <a:t>. Tätigkeiten: Nebeneinkünfte neben Kinderbetreuung wie Näharbeiten, Aufnahme v. Kostgänger od. Verarbeitung v. Gartenprodukten;</a:t>
            </a:r>
          </a:p>
          <a:p>
            <a:pPr marL="181103" indent="-181103">
              <a:buFontTx/>
              <a:buChar char="-"/>
            </a:pPr>
            <a:r>
              <a:rPr lang="de-CH" dirty="0"/>
              <a:t>Existenzsicherung für alleinstehende Frauen kaum möglich</a:t>
            </a:r>
            <a:endParaRPr lang="de-DE" dirty="0"/>
          </a:p>
          <a:p>
            <a:endParaRPr lang="de-CH" dirty="0"/>
          </a:p>
        </p:txBody>
      </p:sp>
      <p:sp>
        <p:nvSpPr>
          <p:cNvPr id="4" name="Foliennummernplatzhalter 3"/>
          <p:cNvSpPr>
            <a:spLocks noGrp="1"/>
          </p:cNvSpPr>
          <p:nvPr>
            <p:ph type="sldNum" sz="quarter" idx="5"/>
          </p:nvPr>
        </p:nvSpPr>
        <p:spPr/>
        <p:txBody>
          <a:bodyPr/>
          <a:lstStyle/>
          <a:p>
            <a:fld id="{BD469FC7-2A4F-4532-9F93-312D49377302}" type="slidenum">
              <a:rPr lang="de-CH" smtClean="0"/>
              <a:t>3</a:t>
            </a:fld>
            <a:endParaRPr lang="de-CH"/>
          </a:p>
        </p:txBody>
      </p:sp>
    </p:spTree>
    <p:extLst>
      <p:ext uri="{BB962C8B-B14F-4D97-AF65-F5344CB8AC3E}">
        <p14:creationId xmlns:p14="http://schemas.microsoft.com/office/powerpoint/2010/main" val="2060746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1103" indent="-181103">
              <a:buFontTx/>
              <a:buChar char="-"/>
            </a:pPr>
            <a:r>
              <a:rPr lang="de-CH" dirty="0" err="1"/>
              <a:t>Textilind</a:t>
            </a:r>
            <a:r>
              <a:rPr lang="de-CH" dirty="0"/>
              <a:t>. um 1830: Buntweber in Webkellern in Wattwil, Hemberg, Neckertal (Streifen, Karo); Fergger </a:t>
            </a:r>
            <a:r>
              <a:rPr lang="de-CH" dirty="0" err="1"/>
              <a:t>Josabe</a:t>
            </a:r>
            <a:r>
              <a:rPr lang="de-CH" dirty="0"/>
              <a:t> Raschle v. Ricken bringt Bauern Baumwollgarn u. holt Tücher; ab 1840erJ. 1. Fabriken an Thur mit gr. Webstühlen; Spitzenzeiten: 2000 Angestellte</a:t>
            </a:r>
          </a:p>
          <a:p>
            <a:pPr marL="181103" indent="-181103">
              <a:buFontTx/>
              <a:buChar char="-"/>
            </a:pPr>
            <a:r>
              <a:rPr lang="de-CH" dirty="0"/>
              <a:t>Bild um 1890 aus Poesiealbum v. </a:t>
            </a:r>
            <a:r>
              <a:rPr lang="de-CH" dirty="0" err="1"/>
              <a:t>Babeli</a:t>
            </a:r>
            <a:r>
              <a:rPr lang="de-CH" dirty="0"/>
              <a:t>; SM muss im 4. LJ spulen, im 8. LJ weben am verhassten Webstuhl; denkt an Puppe u. Kleidchen; verständnisvolle Mutter verspricht per </a:t>
            </a:r>
            <a:r>
              <a:rPr lang="de-CH" dirty="0" err="1"/>
              <a:t>Webstück</a:t>
            </a:r>
            <a:r>
              <a:rPr lang="de-CH" dirty="0"/>
              <a:t> 3 Batzen, darf damit bei Zeitungsverleger in </a:t>
            </a:r>
            <a:r>
              <a:rPr lang="de-CH" dirty="0" err="1"/>
              <a:t>L’steig</a:t>
            </a:r>
            <a:r>
              <a:rPr lang="de-CH" dirty="0"/>
              <a:t> Arbeits- u. Kochbüchlein kaufen; </a:t>
            </a:r>
          </a:p>
          <a:p>
            <a:pPr marL="181103" indent="-181103">
              <a:buFontTx/>
              <a:buChar char="-"/>
            </a:pPr>
            <a:r>
              <a:rPr lang="de-CH" dirty="0"/>
              <a:t>Nicht </a:t>
            </a:r>
            <a:r>
              <a:rPr lang="de-CH" dirty="0" err="1"/>
              <a:t>institutionaliesiertes</a:t>
            </a:r>
            <a:r>
              <a:rPr lang="de-CH" dirty="0"/>
              <a:t> Lernen: Mutter lehrt Tochter nähen u. stricken; </a:t>
            </a:r>
            <a:r>
              <a:rPr lang="de-DE" dirty="0"/>
              <a:t>kauft Lesestoff über NM, Gesundheit u. Krankenpflege, führt sie ins Nähe u. Stricken ein.</a:t>
            </a:r>
          </a:p>
          <a:p>
            <a:pPr marL="181103" indent="-181103">
              <a:buFontTx/>
              <a:buChar char="-"/>
            </a:pPr>
            <a:r>
              <a:rPr lang="de-DE" dirty="0"/>
              <a:t>Mädchen aus reichen HH spielen mit Puppenküchen, ärmere müssen helfen</a:t>
            </a:r>
          </a:p>
        </p:txBody>
      </p:sp>
      <p:sp>
        <p:nvSpPr>
          <p:cNvPr id="4" name="Foliennummernplatzhalter 3"/>
          <p:cNvSpPr>
            <a:spLocks noGrp="1"/>
          </p:cNvSpPr>
          <p:nvPr>
            <p:ph type="sldNum" sz="quarter" idx="5"/>
          </p:nvPr>
        </p:nvSpPr>
        <p:spPr/>
        <p:txBody>
          <a:bodyPr/>
          <a:lstStyle/>
          <a:p>
            <a:fld id="{BD469FC7-2A4F-4532-9F93-312D49377302}" type="slidenum">
              <a:rPr lang="de-CH" smtClean="0"/>
              <a:t>4</a:t>
            </a:fld>
            <a:endParaRPr lang="de-CH"/>
          </a:p>
        </p:txBody>
      </p:sp>
    </p:spTree>
    <p:extLst>
      <p:ext uri="{BB962C8B-B14F-4D97-AF65-F5344CB8AC3E}">
        <p14:creationId xmlns:p14="http://schemas.microsoft.com/office/powerpoint/2010/main" val="1148505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1103" indent="-181103" defTabSz="965881">
              <a:buFontTx/>
              <a:buChar char="-"/>
              <a:defRPr/>
            </a:pPr>
            <a:endParaRPr lang="de-CH" dirty="0"/>
          </a:p>
          <a:p>
            <a:pPr marL="181103" indent="-181103" defTabSz="965881">
              <a:buFontTx/>
              <a:buChar char="-"/>
              <a:defRPr/>
            </a:pPr>
            <a:r>
              <a:rPr lang="de-CH" dirty="0"/>
              <a:t>SM erleidet mit 12 J. Rückschlag: Rückgratverkrümmung und schmächtig; Spricht nie v. Prüfungen Gottes, sondern v. Schwierigkeiten, an denen man wächst, ist nicht verbittert, sondern willensstark u. strebsam, </a:t>
            </a:r>
            <a:r>
              <a:rPr lang="de-CH" dirty="0" err="1"/>
              <a:t>gl.zeitig</a:t>
            </a:r>
            <a:r>
              <a:rPr lang="de-CH" dirty="0"/>
              <a:t> </a:t>
            </a:r>
            <a:r>
              <a:rPr lang="de-CH" dirty="0" err="1"/>
              <a:t>fürsorgl</a:t>
            </a:r>
            <a:r>
              <a:rPr lang="de-CH" dirty="0"/>
              <a:t>. u. empfindsam</a:t>
            </a:r>
          </a:p>
          <a:p>
            <a:pPr marL="181103" indent="-181103" defTabSz="965881">
              <a:buFontTx/>
              <a:buChar char="-"/>
              <a:defRPr/>
            </a:pPr>
            <a:r>
              <a:rPr lang="de-CH" dirty="0"/>
              <a:t>Ihr Wahlspruch ist «Dominus </a:t>
            </a:r>
            <a:r>
              <a:rPr lang="de-CH" dirty="0" err="1"/>
              <a:t>providebit</a:t>
            </a:r>
            <a:r>
              <a:rPr lang="de-CH" dirty="0"/>
              <a:t>», den sie einmal auf einer alten Berner Münze gefunden hatte = Der Herr wird sorgen, sehr gläubig</a:t>
            </a:r>
          </a:p>
          <a:p>
            <a:pPr marL="181103" indent="-181103" defTabSz="965881">
              <a:buFontTx/>
              <a:buChar char="-"/>
              <a:defRPr/>
            </a:pPr>
            <a:r>
              <a:rPr lang="de-CH" dirty="0"/>
              <a:t>fühlt sich allein gelassen; Vater rabiat/ verständnislos, will v. zuhause weg</a:t>
            </a:r>
          </a:p>
          <a:p>
            <a:pPr marL="181103" indent="-181103" defTabSz="965881">
              <a:buFont typeface="Symbol" panose="05050102010706020507" pitchFamily="18" charset="2"/>
              <a:buChar char="-"/>
              <a:defRPr/>
            </a:pPr>
            <a:r>
              <a:rPr lang="de-DE" dirty="0"/>
              <a:t>lernt autodidaktisch mit  v. Mutter gekauften Schriften; </a:t>
            </a:r>
            <a:r>
              <a:rPr lang="de-CH" dirty="0"/>
              <a:t>handarbeitskundige Frau; mit 21 J Handarbeitslehrerin im Hummelwald, 1 J. später im Dorf, 9 Mte in Pfarrhaushalt in BL; Heimweh </a:t>
            </a:r>
          </a:p>
          <a:p>
            <a:pPr marL="181103" indent="-181103" defTabSz="965881">
              <a:buFont typeface="Symbol" panose="05050102010706020507" pitchFamily="18" charset="2"/>
              <a:buChar char="-"/>
              <a:defRPr/>
            </a:pPr>
            <a:r>
              <a:rPr lang="de-CH" dirty="0"/>
              <a:t>Ein Bruder (Joh. Jakob?) verliert bei Unfall rechte Hand, Vater weist nutzlosen Sohn aus Haus; lebenslange Unterstützung d. invaliden Bruders</a:t>
            </a:r>
          </a:p>
          <a:p>
            <a:pPr marL="181103" indent="-181103" defTabSz="965881">
              <a:buFont typeface="Symbol" panose="05050102010706020507" pitchFamily="18" charset="2"/>
              <a:buChar char="-"/>
              <a:defRPr/>
            </a:pPr>
            <a:r>
              <a:rPr lang="de-CH" dirty="0" err="1"/>
              <a:t>Wahrsch</a:t>
            </a:r>
            <a:r>
              <a:rPr lang="de-CH" dirty="0"/>
              <a:t>. aus </a:t>
            </a:r>
            <a:r>
              <a:rPr lang="de-DE" dirty="0"/>
              <a:t>Geldmangel publiziert sie Lehrbriefe; erzählte immer wieder dankbar, dass sie zur Aufzeichnung seltsame Hilfe erhalten habe. Wie durch ein Wunder habe ihr im Traum die verstorbene Mutter den Text eingeprägt, den sie dann in wachem Zustand niederschrieb.</a:t>
            </a:r>
          </a:p>
          <a:p>
            <a:pPr marL="181103" indent="-181103" defTabSz="965881">
              <a:buFontTx/>
              <a:buChar char="-"/>
              <a:defRPr/>
            </a:pPr>
            <a:endParaRPr lang="de-CH" dirty="0"/>
          </a:p>
          <a:p>
            <a:pPr marL="181103" indent="-181103" defTabSz="965881">
              <a:buFontTx/>
              <a:buChar char="-"/>
              <a:defRPr/>
            </a:pPr>
            <a:r>
              <a:rPr lang="de-CH" dirty="0"/>
              <a:t>; </a:t>
            </a:r>
          </a:p>
        </p:txBody>
      </p:sp>
      <p:sp>
        <p:nvSpPr>
          <p:cNvPr id="4" name="Foliennummernplatzhalter 3"/>
          <p:cNvSpPr>
            <a:spLocks noGrp="1"/>
          </p:cNvSpPr>
          <p:nvPr>
            <p:ph type="sldNum" sz="quarter" idx="5"/>
          </p:nvPr>
        </p:nvSpPr>
        <p:spPr/>
        <p:txBody>
          <a:bodyPr/>
          <a:lstStyle/>
          <a:p>
            <a:fld id="{BD469FC7-2A4F-4532-9F93-312D49377302}" type="slidenum">
              <a:rPr lang="de-CH" smtClean="0"/>
              <a:t>5</a:t>
            </a:fld>
            <a:endParaRPr lang="de-CH"/>
          </a:p>
        </p:txBody>
      </p:sp>
    </p:spTree>
    <p:extLst>
      <p:ext uri="{BB962C8B-B14F-4D97-AF65-F5344CB8AC3E}">
        <p14:creationId xmlns:p14="http://schemas.microsoft.com/office/powerpoint/2010/main" val="2742968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1103" indent="-181103">
              <a:buFontTx/>
              <a:buChar char="-"/>
            </a:pPr>
            <a:r>
              <a:rPr lang="de-DE" altLang="de-DE" dirty="0">
                <a:solidFill>
                  <a:srgbClr val="000000"/>
                </a:solidFill>
                <a:ea typeface="MS Mincho" panose="02020609040205080304" pitchFamily="49" charset="-128"/>
                <a:cs typeface="Calibri" panose="020F0502020204030204" pitchFamily="34" charset="0"/>
              </a:rPr>
              <a:t>Speziell: Autobiograf. Roman im Kochbuch zw. den Teilen: Briefe zw. Anna u. Marie; Tante Marie= Freundin v. Annas verstorbener Mutter; ist ohne Kenntnisse dem HH abgeneigt. Marie lehrt alles Wichtige, umfassender </a:t>
            </a:r>
            <a:r>
              <a:rPr lang="de-DE" altLang="de-DE" dirty="0" err="1">
                <a:solidFill>
                  <a:srgbClr val="000000"/>
                </a:solidFill>
                <a:ea typeface="MS Mincho" panose="02020609040205080304" pitchFamily="49" charset="-128"/>
                <a:cs typeface="Calibri" panose="020F0502020204030204" pitchFamily="34" charset="0"/>
              </a:rPr>
              <a:t>HHRatgeber</a:t>
            </a:r>
            <a:r>
              <a:rPr lang="de-DE" altLang="de-DE" dirty="0">
                <a:solidFill>
                  <a:srgbClr val="000000"/>
                </a:solidFill>
                <a:ea typeface="MS Mincho" panose="02020609040205080304" pitchFamily="49" charset="-128"/>
                <a:cs typeface="Calibri" panose="020F0502020204030204" pitchFamily="34" charset="0"/>
              </a:rPr>
              <a:t> für junge Frauen</a:t>
            </a:r>
          </a:p>
          <a:p>
            <a:pPr marL="181103" indent="-181103" defTabSz="965881">
              <a:buFontTx/>
              <a:buChar char="-"/>
              <a:defRPr/>
            </a:pPr>
            <a:r>
              <a:rPr lang="de-CH" dirty="0"/>
              <a:t>Rezepte richten sich an ärmere HH: Wer sich nicht viel Fleisch leisten kann, mache z.B. ein gut sättigende «Gebrannte Mehlsuppe»: </a:t>
            </a:r>
            <a:r>
              <a:rPr lang="de-CH" dirty="0">
                <a:solidFill>
                  <a:srgbClr val="FF0000"/>
                </a:solidFill>
              </a:rPr>
              <a:t>«Man </a:t>
            </a:r>
            <a:r>
              <a:rPr lang="de-CH" dirty="0"/>
              <a:t>nimmt auf einen Schoppen Wasser, also für eine Person, zwei kleine Löffel voll Mehl in eine eiserne Pfanne, worin ein schönes Stück zerlassene Butter heiss gemacht worden ist und röstet das Mehl unter beständigem Umrühren schön braungelb und giesst dann das </a:t>
            </a:r>
            <a:r>
              <a:rPr lang="de-CH" dirty="0" err="1"/>
              <a:t>benöthigte</a:t>
            </a:r>
            <a:r>
              <a:rPr lang="de-CH" dirty="0"/>
              <a:t> heisse Wasser langsam hinzu. Nachdem sie gesalzen, lässt man sie eine Viertelstunde langsam kochen.»; ohne klare Massangaben</a:t>
            </a:r>
          </a:p>
          <a:p>
            <a:pPr marL="181103" indent="-181103">
              <a:buFontTx/>
              <a:buChar char="-"/>
            </a:pPr>
            <a:endParaRPr lang="de-CH" dirty="0"/>
          </a:p>
        </p:txBody>
      </p:sp>
      <p:sp>
        <p:nvSpPr>
          <p:cNvPr id="4" name="Foliennummernplatzhalter 3"/>
          <p:cNvSpPr>
            <a:spLocks noGrp="1"/>
          </p:cNvSpPr>
          <p:nvPr>
            <p:ph type="sldNum" sz="quarter" idx="5"/>
          </p:nvPr>
        </p:nvSpPr>
        <p:spPr/>
        <p:txBody>
          <a:bodyPr/>
          <a:lstStyle/>
          <a:p>
            <a:fld id="{BD469FC7-2A4F-4532-9F93-312D49377302}" type="slidenum">
              <a:rPr lang="de-CH" smtClean="0"/>
              <a:t>6</a:t>
            </a:fld>
            <a:endParaRPr lang="de-CH"/>
          </a:p>
        </p:txBody>
      </p:sp>
    </p:spTree>
    <p:extLst>
      <p:ext uri="{BB962C8B-B14F-4D97-AF65-F5344CB8AC3E}">
        <p14:creationId xmlns:p14="http://schemas.microsoft.com/office/powerpoint/2010/main" val="233459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1103" indent="-181103">
              <a:buFontTx/>
              <a:buChar char="-"/>
            </a:pPr>
            <a:r>
              <a:rPr lang="de-DE" dirty="0"/>
              <a:t>Durschlagender Erfolg, SM schreibt </a:t>
            </a:r>
            <a:r>
              <a:rPr lang="de-DE" altLang="de-DE" dirty="0">
                <a:solidFill>
                  <a:srgbClr val="000000"/>
                </a:solidFill>
                <a:ea typeface="MS Mincho" panose="02020609040205080304" pitchFamily="49" charset="-128"/>
                <a:cs typeface="Calibri" panose="020F0502020204030204" pitchFamily="34" charset="0"/>
              </a:rPr>
              <a:t>präzis und prägnant</a:t>
            </a:r>
          </a:p>
          <a:p>
            <a:pPr marL="181103" indent="-181103">
              <a:buFontTx/>
              <a:buChar char="-"/>
            </a:pPr>
            <a:r>
              <a:rPr lang="de-DE" altLang="de-DE" dirty="0">
                <a:solidFill>
                  <a:srgbClr val="000000"/>
                </a:solidFill>
                <a:ea typeface="MS Mincho" panose="02020609040205080304" pitchFamily="49" charset="-128"/>
                <a:cs typeface="Calibri" panose="020F0502020204030204" pitchFamily="34" charset="0"/>
              </a:rPr>
              <a:t>Neuheit Kochbuch v. u. für Frauen: </a:t>
            </a:r>
            <a:r>
              <a:rPr lang="de-CH" dirty="0"/>
              <a:t>seit Mitte 18. Jh. gedruckte Berner Kochbücher, am bekanntesten «Neues Berner Kochbuch» v. Lisette Rytz-Dick v. 1834, 20 Auflagen = </a:t>
            </a:r>
            <a:r>
              <a:rPr lang="de-CH" dirty="0" err="1"/>
              <a:t>währschafte</a:t>
            </a:r>
            <a:r>
              <a:rPr lang="de-CH" dirty="0"/>
              <a:t> Küche für reiche HH im Ancien </a:t>
            </a:r>
            <a:r>
              <a:rPr lang="de-CH" dirty="0" err="1"/>
              <a:t>Régime</a:t>
            </a:r>
            <a:r>
              <a:rPr lang="de-CH" dirty="0"/>
              <a:t> vor Einmarsch der Franz.,. erst 1887 </a:t>
            </a:r>
            <a:r>
              <a:rPr lang="de-CH" dirty="0" err="1"/>
              <a:t>gründl</a:t>
            </a:r>
            <a:r>
              <a:rPr lang="de-CH" dirty="0"/>
              <a:t>. Überarbeitung </a:t>
            </a:r>
          </a:p>
          <a:p>
            <a:pPr marL="181103" indent="-181103">
              <a:buFontTx/>
              <a:buChar char="-"/>
            </a:pPr>
            <a:r>
              <a:rPr lang="de-CH" dirty="0"/>
              <a:t>In franz. Nur dünnes </a:t>
            </a:r>
            <a:r>
              <a:rPr lang="de-CH" dirty="0" err="1"/>
              <a:t>HHBuch</a:t>
            </a:r>
            <a:r>
              <a:rPr lang="de-CH" dirty="0"/>
              <a:t>, «</a:t>
            </a:r>
            <a:r>
              <a:rPr lang="de-CH" dirty="0" err="1"/>
              <a:t>l’Economie</a:t>
            </a:r>
            <a:r>
              <a:rPr lang="de-CH" dirty="0"/>
              <a:t> </a:t>
            </a:r>
            <a:r>
              <a:rPr lang="de-CH" dirty="0" err="1"/>
              <a:t>domestique</a:t>
            </a:r>
            <a:r>
              <a:rPr lang="de-CH" dirty="0"/>
              <a:t>» der Mademoiselle </a:t>
            </a:r>
            <a:r>
              <a:rPr lang="de-CH" dirty="0" err="1"/>
              <a:t>Chavanne</a:t>
            </a:r>
            <a:r>
              <a:rPr lang="de-CH" dirty="0"/>
              <a:t> od. dicke Werke wie «La </a:t>
            </a:r>
            <a:r>
              <a:rPr lang="de-CH" dirty="0" err="1"/>
              <a:t>maison</a:t>
            </a:r>
            <a:r>
              <a:rPr lang="de-CH" dirty="0"/>
              <a:t> </a:t>
            </a:r>
            <a:r>
              <a:rPr lang="de-CH" dirty="0" err="1"/>
              <a:t>rustique</a:t>
            </a:r>
            <a:r>
              <a:rPr lang="de-CH" dirty="0"/>
              <a:t> des </a:t>
            </a:r>
            <a:r>
              <a:rPr lang="de-CH" dirty="0" err="1"/>
              <a:t>Dames</a:t>
            </a:r>
            <a:r>
              <a:rPr lang="de-CH" dirty="0"/>
              <a:t>» bekannt</a:t>
            </a:r>
          </a:p>
          <a:p>
            <a:pPr marL="181103" indent="-181103">
              <a:buFontTx/>
              <a:buChar char="-"/>
            </a:pPr>
            <a:r>
              <a:rPr lang="de-CH" dirty="0"/>
              <a:t>Aufbruch für Frauen, Koch- und </a:t>
            </a:r>
            <a:r>
              <a:rPr lang="de-CH" dirty="0" err="1"/>
              <a:t>HHBücher</a:t>
            </a:r>
            <a:r>
              <a:rPr lang="de-CH" dirty="0"/>
              <a:t> zu schreiben: Marie Uhlmann, Rosina Gschwind, Emma </a:t>
            </a:r>
            <a:r>
              <a:rPr lang="de-CH" dirty="0" err="1"/>
              <a:t>Corradi</a:t>
            </a:r>
            <a:r>
              <a:rPr lang="de-CH" dirty="0"/>
              <a:t>-Stahl, in OCH «</a:t>
            </a:r>
            <a:r>
              <a:rPr lang="de-CH" dirty="0" err="1"/>
              <a:t>Heinrichsbader</a:t>
            </a:r>
            <a:r>
              <a:rPr lang="de-CH" dirty="0"/>
              <a:t> Kochbuch» 1896 von Louise Büchi</a:t>
            </a:r>
          </a:p>
          <a:p>
            <a:pPr marL="181103" indent="-181103">
              <a:buFontTx/>
              <a:buChar char="-"/>
            </a:pPr>
            <a:endParaRPr lang="de-CH" dirty="0"/>
          </a:p>
        </p:txBody>
      </p:sp>
      <p:sp>
        <p:nvSpPr>
          <p:cNvPr id="4" name="Foliennummernplatzhalter 3"/>
          <p:cNvSpPr>
            <a:spLocks noGrp="1"/>
          </p:cNvSpPr>
          <p:nvPr>
            <p:ph type="sldNum" sz="quarter" idx="5"/>
          </p:nvPr>
        </p:nvSpPr>
        <p:spPr/>
        <p:txBody>
          <a:bodyPr/>
          <a:lstStyle/>
          <a:p>
            <a:fld id="{BD469FC7-2A4F-4532-9F93-312D49377302}" type="slidenum">
              <a:rPr lang="de-CH" smtClean="0"/>
              <a:t>7</a:t>
            </a:fld>
            <a:endParaRPr lang="de-CH"/>
          </a:p>
        </p:txBody>
      </p:sp>
    </p:spTree>
    <p:extLst>
      <p:ext uri="{BB962C8B-B14F-4D97-AF65-F5344CB8AC3E}">
        <p14:creationId xmlns:p14="http://schemas.microsoft.com/office/powerpoint/2010/main" val="456529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1103" indent="-181103" defTabSz="965881">
              <a:buFont typeface="Arial" panose="020B0604020202020204" pitchFamily="34" charset="0"/>
              <a:buChar char="•"/>
              <a:defRPr/>
            </a:pPr>
            <a:r>
              <a:rPr lang="de-DE" altLang="de-DE" sz="1200" dirty="0">
                <a:solidFill>
                  <a:srgbClr val="000000"/>
                </a:solidFill>
                <a:latin typeface="Calibri" panose="020F0502020204030204" pitchFamily="34" charset="0"/>
                <a:ea typeface="MS Mincho" panose="02020609040205080304" pitchFamily="49" charset="-128"/>
                <a:cs typeface="Calibri" panose="020F0502020204030204" pitchFamily="34" charset="0"/>
              </a:rPr>
              <a:t>Nach Tod v. Verleger Meisel (7 Aufl.) geht Verlagsrecht an Orell Füssli über; SM zügelt für Redaktion einer </a:t>
            </a:r>
            <a:r>
              <a:rPr lang="de-DE" altLang="de-DE" sz="1200" dirty="0" err="1">
                <a:solidFill>
                  <a:srgbClr val="000000"/>
                </a:solidFill>
                <a:latin typeface="Calibri" panose="020F0502020204030204" pitchFamily="34" charset="0"/>
                <a:ea typeface="MS Mincho" panose="02020609040205080304" pitchFamily="49" charset="-128"/>
                <a:cs typeface="Calibri" panose="020F0502020204030204" pitchFamily="34" charset="0"/>
              </a:rPr>
              <a:t>gl.namigen</a:t>
            </a:r>
            <a:r>
              <a:rPr lang="de-DE" altLang="de-DE" sz="1200" dirty="0">
                <a:solidFill>
                  <a:srgbClr val="000000"/>
                </a:solidFill>
                <a:latin typeface="Calibri" panose="020F0502020204030204" pitchFamily="34" charset="0"/>
                <a:ea typeface="MS Mincho" panose="02020609040205080304" pitchFamily="49" charset="-128"/>
                <a:cs typeface="Calibri" panose="020F0502020204030204" pitchFamily="34" charset="0"/>
              </a:rPr>
              <a:t> Monatsschrift 1866 mit Bruder nach </a:t>
            </a:r>
            <a:r>
              <a:rPr lang="de-DE" altLang="de-DE" sz="1200" dirty="0" err="1">
                <a:solidFill>
                  <a:srgbClr val="000000"/>
                </a:solidFill>
                <a:latin typeface="Calibri" panose="020F0502020204030204" pitchFamily="34" charset="0"/>
                <a:ea typeface="MS Mincho" panose="02020609040205080304" pitchFamily="49" charset="-128"/>
                <a:cs typeface="Calibri" panose="020F0502020204030204" pitchFamily="34" charset="0"/>
              </a:rPr>
              <a:t>Aussersihl</a:t>
            </a:r>
            <a:r>
              <a:rPr lang="de-CH" dirty="0"/>
              <a:t>; wird </a:t>
            </a:r>
            <a:r>
              <a:rPr lang="de-DE" altLang="de-DE" sz="1200" dirty="0">
                <a:solidFill>
                  <a:srgbClr val="000000"/>
                </a:solidFill>
                <a:latin typeface="Calibri" panose="020F0502020204030204" pitchFamily="34" charset="0"/>
                <a:ea typeface="MS Mincho" panose="02020609040205080304" pitchFamily="49" charset="-128"/>
                <a:cs typeface="Calibri" panose="020F0502020204030204" pitchFamily="34" charset="0"/>
              </a:rPr>
              <a:t>1870 wird in Berliner „Modewelt“ integriert, eines der ersten gr. Frauenblätter; später andere Verlage</a:t>
            </a:r>
            <a:endParaRPr lang="de-DE" altLang="de-DE" sz="1050" dirty="0">
              <a:solidFill>
                <a:srgbClr val="000000"/>
              </a:solidFill>
              <a:latin typeface="Calibri" panose="020F0502020204030204" pitchFamily="34" charset="0"/>
              <a:ea typeface="MS Mincho" panose="02020609040205080304" pitchFamily="49" charset="-128"/>
              <a:cs typeface="Calibri" panose="020F0502020204030204" pitchFamily="34" charset="0"/>
            </a:endParaRPr>
          </a:p>
          <a:p>
            <a:pPr marL="181103" indent="-181103">
              <a:buFontTx/>
              <a:buChar char="-"/>
            </a:pPr>
            <a:r>
              <a:rPr lang="de-CH" dirty="0"/>
              <a:t>mit SM ziehen viele Tagelöhner v. Land u. Italiener für Bahnbau nach </a:t>
            </a:r>
            <a:r>
              <a:rPr lang="de-CH" dirty="0" err="1"/>
              <a:t>Aussersihl</a:t>
            </a:r>
            <a:r>
              <a:rPr lang="de-CH" dirty="0"/>
              <a:t>: Wohnungsnot u. prekäre Verhältnisse, viele nehmen Kostgänger auf; SM führt eine Pension: Überfüllt u. feucht, ohne Beleuchtung/ Kanalisation. </a:t>
            </a:r>
            <a:r>
              <a:rPr lang="de-CH" dirty="0" err="1"/>
              <a:t>Arbeiterfam</a:t>
            </a:r>
            <a:r>
              <a:rPr lang="de-CH" dirty="0"/>
              <a:t>. gelten als Schuldige für Übelstände: Schmutz u. Liederlichkeit. </a:t>
            </a:r>
          </a:p>
          <a:p>
            <a:pPr marL="181103" indent="-181103">
              <a:buFontTx/>
              <a:buChar char="-"/>
            </a:pPr>
            <a:r>
              <a:rPr lang="de-CH" dirty="0"/>
              <a:t>Gemeinnütz. Gesell. propagieren zus. mit bürgerl. Frauen Hygiene. Es gilt: Sauberkeit verwandelt die ärmlichste Wohnung in ein </a:t>
            </a:r>
            <a:r>
              <a:rPr lang="de-CH" dirty="0" err="1"/>
              <a:t>gemütl</a:t>
            </a:r>
            <a:r>
              <a:rPr lang="de-CH" dirty="0"/>
              <a:t>. Heim u. führe zu </a:t>
            </a:r>
            <a:r>
              <a:rPr lang="de-CH" dirty="0" err="1"/>
              <a:t>Fam.glück</a:t>
            </a:r>
            <a:endParaRPr lang="de-CH" dirty="0"/>
          </a:p>
          <a:p>
            <a:endParaRPr lang="de-CH" dirty="0"/>
          </a:p>
        </p:txBody>
      </p:sp>
      <p:sp>
        <p:nvSpPr>
          <p:cNvPr id="4" name="Foliennummernplatzhalter 3"/>
          <p:cNvSpPr>
            <a:spLocks noGrp="1"/>
          </p:cNvSpPr>
          <p:nvPr>
            <p:ph type="sldNum" sz="quarter" idx="5"/>
          </p:nvPr>
        </p:nvSpPr>
        <p:spPr/>
        <p:txBody>
          <a:bodyPr/>
          <a:lstStyle/>
          <a:p>
            <a:fld id="{BD469FC7-2A4F-4532-9F93-312D49377302}" type="slidenum">
              <a:rPr lang="de-CH" smtClean="0"/>
              <a:t>8</a:t>
            </a:fld>
            <a:endParaRPr lang="de-CH"/>
          </a:p>
        </p:txBody>
      </p:sp>
      <p:sp>
        <p:nvSpPr>
          <p:cNvPr id="5" name="Textfeld 4">
            <a:extLst>
              <a:ext uri="{FF2B5EF4-FFF2-40B4-BE49-F238E27FC236}">
                <a16:creationId xmlns:a16="http://schemas.microsoft.com/office/drawing/2014/main" id="{7D5817AC-962D-456F-BBD0-0B8F135F439E}"/>
              </a:ext>
            </a:extLst>
          </p:cNvPr>
          <p:cNvSpPr txBox="1"/>
          <p:nvPr/>
        </p:nvSpPr>
        <p:spPr>
          <a:xfrm>
            <a:off x="520700" y="1709640"/>
            <a:ext cx="1397000" cy="461665"/>
          </a:xfrm>
          <a:prstGeom prst="rect">
            <a:avLst/>
          </a:prstGeom>
          <a:noFill/>
        </p:spPr>
        <p:txBody>
          <a:bodyPr wrap="square" rtlCol="0">
            <a:spAutoFit/>
          </a:bodyPr>
          <a:lstStyle/>
          <a:p>
            <a:r>
              <a:rPr lang="de-CH" sz="800" dirty="0">
                <a:solidFill>
                  <a:schemeClr val="bg1"/>
                </a:solidFill>
              </a:rPr>
              <a:t>Bau der </a:t>
            </a:r>
            <a:r>
              <a:rPr lang="de-CH" sz="800" dirty="0" err="1">
                <a:solidFill>
                  <a:schemeClr val="bg1"/>
                </a:solidFill>
              </a:rPr>
              <a:t>Stauffacherbrücke</a:t>
            </a:r>
            <a:r>
              <a:rPr lang="de-CH" sz="800" dirty="0">
                <a:solidFill>
                  <a:schemeClr val="bg1"/>
                </a:solidFill>
              </a:rPr>
              <a:t> um 1898, Baugeschichtliches Archiv, e-</a:t>
            </a:r>
            <a:r>
              <a:rPr lang="de-CH" sz="800" dirty="0" err="1">
                <a:solidFill>
                  <a:schemeClr val="bg1"/>
                </a:solidFill>
              </a:rPr>
              <a:t>pics</a:t>
            </a:r>
            <a:r>
              <a:rPr lang="de-CH" sz="800" dirty="0">
                <a:solidFill>
                  <a:schemeClr val="bg1"/>
                </a:solidFill>
              </a:rPr>
              <a:t> 88131-C</a:t>
            </a:r>
          </a:p>
        </p:txBody>
      </p:sp>
    </p:spTree>
    <p:extLst>
      <p:ext uri="{BB962C8B-B14F-4D97-AF65-F5344CB8AC3E}">
        <p14:creationId xmlns:p14="http://schemas.microsoft.com/office/powerpoint/2010/main" val="1798748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1103" marR="0" lvl="0" indent="-181103" algn="l" defTabSz="965881" rtl="0" eaLnBrk="1" fontAlgn="auto" latinLnBrk="0" hangingPunct="1">
              <a:lnSpc>
                <a:spcPct val="100000"/>
              </a:lnSpc>
              <a:spcBef>
                <a:spcPts val="0"/>
              </a:spcBef>
              <a:spcAft>
                <a:spcPts val="0"/>
              </a:spcAft>
              <a:buClrTx/>
              <a:buSzTx/>
              <a:buFontTx/>
              <a:buChar char="-"/>
              <a:tabLst/>
              <a:defRPr/>
            </a:pPr>
            <a:r>
              <a:rPr lang="de-CH" dirty="0"/>
              <a:t>lange Einleitung mit </a:t>
            </a:r>
            <a:r>
              <a:rPr lang="de-CH" dirty="0" err="1"/>
              <a:t>Grundbed</a:t>
            </a:r>
            <a:r>
              <a:rPr lang="de-CH" dirty="0"/>
              <a:t>. zur Führung eines HH</a:t>
            </a:r>
          </a:p>
          <a:p>
            <a:pPr marL="181103" marR="0" lvl="0" indent="-181103" algn="l" defTabSz="965881" rtl="0" eaLnBrk="1" fontAlgn="auto" latinLnBrk="0" hangingPunct="1">
              <a:lnSpc>
                <a:spcPct val="100000"/>
              </a:lnSpc>
              <a:spcBef>
                <a:spcPts val="0"/>
              </a:spcBef>
              <a:spcAft>
                <a:spcPts val="0"/>
              </a:spcAft>
              <a:buClrTx/>
              <a:buSzTx/>
              <a:buFontTx/>
              <a:buChar char="-"/>
              <a:tabLst/>
              <a:defRPr/>
            </a:pPr>
            <a:r>
              <a:rPr lang="de-CH" dirty="0"/>
              <a:t>Reinlichkeit: gebrauchte Blätter von Schwarztee trocknen lassen und damit den Teppich reinigen; Sparsamkeit: Führen eines Haushaltungsbüchleins; Frömmigkeit: richtige Zeiteinteilung für einen freien Sonntag</a:t>
            </a:r>
            <a:endParaRPr lang="de-DE" altLang="de-DE" dirty="0">
              <a:solidFill>
                <a:srgbClr val="000000"/>
              </a:solidFill>
              <a:latin typeface="Calibri" panose="020F0502020204030204" pitchFamily="34" charset="0"/>
              <a:ea typeface="MS Mincho" panose="02020609040205080304" pitchFamily="49" charset="-128"/>
              <a:cs typeface="Calibri" panose="020F0502020204030204" pitchFamily="34" charset="0"/>
            </a:endParaRPr>
          </a:p>
          <a:p>
            <a:endParaRPr lang="de-CH" dirty="0"/>
          </a:p>
          <a:p>
            <a:pPr marL="181103" indent="-181103">
              <a:buFontTx/>
              <a:buChar char="-"/>
            </a:pPr>
            <a:endParaRPr lang="de-CH" i="1" dirty="0"/>
          </a:p>
        </p:txBody>
      </p:sp>
      <p:sp>
        <p:nvSpPr>
          <p:cNvPr id="4" name="Foliennummernplatzhalter 3"/>
          <p:cNvSpPr>
            <a:spLocks noGrp="1"/>
          </p:cNvSpPr>
          <p:nvPr>
            <p:ph type="sldNum" sz="quarter" idx="5"/>
          </p:nvPr>
        </p:nvSpPr>
        <p:spPr/>
        <p:txBody>
          <a:bodyPr/>
          <a:lstStyle/>
          <a:p>
            <a:fld id="{BD469FC7-2A4F-4532-9F93-312D49377302}" type="slidenum">
              <a:rPr lang="de-CH" smtClean="0"/>
              <a:t>9</a:t>
            </a:fld>
            <a:endParaRPr lang="de-CH"/>
          </a:p>
        </p:txBody>
      </p:sp>
    </p:spTree>
    <p:extLst>
      <p:ext uri="{BB962C8B-B14F-4D97-AF65-F5344CB8AC3E}">
        <p14:creationId xmlns:p14="http://schemas.microsoft.com/office/powerpoint/2010/main" val="1567361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20EBC-6242-46A9-968D-E4CFD24B0CA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099CC697-57AB-4A23-AB2B-E0F5FAD39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565D398E-B3AF-4FA5-8B0D-1DE00883445F}"/>
              </a:ext>
            </a:extLst>
          </p:cNvPr>
          <p:cNvSpPr>
            <a:spLocks noGrp="1"/>
          </p:cNvSpPr>
          <p:nvPr>
            <p:ph type="dt" sz="half" idx="10"/>
          </p:nvPr>
        </p:nvSpPr>
        <p:spPr/>
        <p:txBody>
          <a:bodyPr/>
          <a:lstStyle/>
          <a:p>
            <a:fld id="{6B131F99-7293-4A55-B940-A2E158FD5CBA}" type="datetimeFigureOut">
              <a:rPr lang="de-CH" smtClean="0"/>
              <a:t>02.03.2022</a:t>
            </a:fld>
            <a:endParaRPr lang="de-CH"/>
          </a:p>
        </p:txBody>
      </p:sp>
      <p:sp>
        <p:nvSpPr>
          <p:cNvPr id="5" name="Fußzeilenplatzhalter 4">
            <a:extLst>
              <a:ext uri="{FF2B5EF4-FFF2-40B4-BE49-F238E27FC236}">
                <a16:creationId xmlns:a16="http://schemas.microsoft.com/office/drawing/2014/main" id="{FCE916AF-A88B-4812-A28B-44CF2FF498A9}"/>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2470C6EB-A888-4A21-8D97-DC07395C6114}"/>
              </a:ext>
            </a:extLst>
          </p:cNvPr>
          <p:cNvSpPr>
            <a:spLocks noGrp="1"/>
          </p:cNvSpPr>
          <p:nvPr>
            <p:ph type="sldNum" sz="quarter" idx="12"/>
          </p:nvPr>
        </p:nvSpPr>
        <p:spPr/>
        <p:txBody>
          <a:bodyPr/>
          <a:lstStyle/>
          <a:p>
            <a:fld id="{B502B456-53B3-4B66-B2AD-417A950E4AD1}" type="slidenum">
              <a:rPr lang="de-CH" smtClean="0"/>
              <a:t>‹Nr.›</a:t>
            </a:fld>
            <a:endParaRPr lang="de-CH"/>
          </a:p>
        </p:txBody>
      </p:sp>
    </p:spTree>
    <p:extLst>
      <p:ext uri="{BB962C8B-B14F-4D97-AF65-F5344CB8AC3E}">
        <p14:creationId xmlns:p14="http://schemas.microsoft.com/office/powerpoint/2010/main" val="3295717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325E8-A98F-4AAF-A140-99BD889834AA}"/>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940F6136-122E-4FB4-A5B0-FBE7D99F107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8E4A0A3F-49AB-45CA-9AA0-8C19DA61EFDE}"/>
              </a:ext>
            </a:extLst>
          </p:cNvPr>
          <p:cNvSpPr>
            <a:spLocks noGrp="1"/>
          </p:cNvSpPr>
          <p:nvPr>
            <p:ph type="dt" sz="half" idx="10"/>
          </p:nvPr>
        </p:nvSpPr>
        <p:spPr/>
        <p:txBody>
          <a:bodyPr/>
          <a:lstStyle/>
          <a:p>
            <a:fld id="{6B131F99-7293-4A55-B940-A2E158FD5CBA}" type="datetimeFigureOut">
              <a:rPr lang="de-CH" smtClean="0"/>
              <a:t>02.03.2022</a:t>
            </a:fld>
            <a:endParaRPr lang="de-CH"/>
          </a:p>
        </p:txBody>
      </p:sp>
      <p:sp>
        <p:nvSpPr>
          <p:cNvPr id="5" name="Fußzeilenplatzhalter 4">
            <a:extLst>
              <a:ext uri="{FF2B5EF4-FFF2-40B4-BE49-F238E27FC236}">
                <a16:creationId xmlns:a16="http://schemas.microsoft.com/office/drawing/2014/main" id="{6940B903-A223-4D34-B1AF-0276B231853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A5BE5606-806E-4099-818B-BF176EFAE7E7}"/>
              </a:ext>
            </a:extLst>
          </p:cNvPr>
          <p:cNvSpPr>
            <a:spLocks noGrp="1"/>
          </p:cNvSpPr>
          <p:nvPr>
            <p:ph type="sldNum" sz="quarter" idx="12"/>
          </p:nvPr>
        </p:nvSpPr>
        <p:spPr/>
        <p:txBody>
          <a:bodyPr/>
          <a:lstStyle/>
          <a:p>
            <a:fld id="{B502B456-53B3-4B66-B2AD-417A950E4AD1}" type="slidenum">
              <a:rPr lang="de-CH" smtClean="0"/>
              <a:t>‹Nr.›</a:t>
            </a:fld>
            <a:endParaRPr lang="de-CH"/>
          </a:p>
        </p:txBody>
      </p:sp>
    </p:spTree>
    <p:extLst>
      <p:ext uri="{BB962C8B-B14F-4D97-AF65-F5344CB8AC3E}">
        <p14:creationId xmlns:p14="http://schemas.microsoft.com/office/powerpoint/2010/main" val="2835225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CC3B1BE-A2FC-4C5A-A941-ECCC1B73D2BF}"/>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B2F88D56-5BFA-455D-9D4B-32F8B3278B1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5C637E7A-9929-4C47-905C-6ABBB8DB3D73}"/>
              </a:ext>
            </a:extLst>
          </p:cNvPr>
          <p:cNvSpPr>
            <a:spLocks noGrp="1"/>
          </p:cNvSpPr>
          <p:nvPr>
            <p:ph type="dt" sz="half" idx="10"/>
          </p:nvPr>
        </p:nvSpPr>
        <p:spPr/>
        <p:txBody>
          <a:bodyPr/>
          <a:lstStyle/>
          <a:p>
            <a:fld id="{6B131F99-7293-4A55-B940-A2E158FD5CBA}" type="datetimeFigureOut">
              <a:rPr lang="de-CH" smtClean="0"/>
              <a:t>02.03.2022</a:t>
            </a:fld>
            <a:endParaRPr lang="de-CH"/>
          </a:p>
        </p:txBody>
      </p:sp>
      <p:sp>
        <p:nvSpPr>
          <p:cNvPr id="5" name="Fußzeilenplatzhalter 4">
            <a:extLst>
              <a:ext uri="{FF2B5EF4-FFF2-40B4-BE49-F238E27FC236}">
                <a16:creationId xmlns:a16="http://schemas.microsoft.com/office/drawing/2014/main" id="{BC7D9A8A-83D2-4504-B3C4-833C9431DB31}"/>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B072880E-E286-411A-81FC-826A63BB7087}"/>
              </a:ext>
            </a:extLst>
          </p:cNvPr>
          <p:cNvSpPr>
            <a:spLocks noGrp="1"/>
          </p:cNvSpPr>
          <p:nvPr>
            <p:ph type="sldNum" sz="quarter" idx="12"/>
          </p:nvPr>
        </p:nvSpPr>
        <p:spPr/>
        <p:txBody>
          <a:bodyPr/>
          <a:lstStyle/>
          <a:p>
            <a:fld id="{B502B456-53B3-4B66-B2AD-417A950E4AD1}" type="slidenum">
              <a:rPr lang="de-CH" smtClean="0"/>
              <a:t>‹Nr.›</a:t>
            </a:fld>
            <a:endParaRPr lang="de-CH"/>
          </a:p>
        </p:txBody>
      </p:sp>
    </p:spTree>
    <p:extLst>
      <p:ext uri="{BB962C8B-B14F-4D97-AF65-F5344CB8AC3E}">
        <p14:creationId xmlns:p14="http://schemas.microsoft.com/office/powerpoint/2010/main" val="125446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2D8B3D-3B80-4D14-BE65-B41C3AC5464A}"/>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6657F092-05DA-41C0-AE84-4886DC37708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D7FDA9D-3C46-47AE-9236-3159019C0818}"/>
              </a:ext>
            </a:extLst>
          </p:cNvPr>
          <p:cNvSpPr>
            <a:spLocks noGrp="1"/>
          </p:cNvSpPr>
          <p:nvPr>
            <p:ph type="dt" sz="half" idx="10"/>
          </p:nvPr>
        </p:nvSpPr>
        <p:spPr/>
        <p:txBody>
          <a:bodyPr/>
          <a:lstStyle/>
          <a:p>
            <a:fld id="{6B131F99-7293-4A55-B940-A2E158FD5CBA}" type="datetimeFigureOut">
              <a:rPr lang="de-CH" smtClean="0"/>
              <a:t>02.03.2022</a:t>
            </a:fld>
            <a:endParaRPr lang="de-CH"/>
          </a:p>
        </p:txBody>
      </p:sp>
      <p:sp>
        <p:nvSpPr>
          <p:cNvPr id="5" name="Fußzeilenplatzhalter 4">
            <a:extLst>
              <a:ext uri="{FF2B5EF4-FFF2-40B4-BE49-F238E27FC236}">
                <a16:creationId xmlns:a16="http://schemas.microsoft.com/office/drawing/2014/main" id="{D7D59CE3-D09E-4933-968B-CA091057AB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46FAD2C-7214-4C84-A6CD-A51195934D20}"/>
              </a:ext>
            </a:extLst>
          </p:cNvPr>
          <p:cNvSpPr>
            <a:spLocks noGrp="1"/>
          </p:cNvSpPr>
          <p:nvPr>
            <p:ph type="sldNum" sz="quarter" idx="12"/>
          </p:nvPr>
        </p:nvSpPr>
        <p:spPr/>
        <p:txBody>
          <a:bodyPr/>
          <a:lstStyle/>
          <a:p>
            <a:fld id="{B502B456-53B3-4B66-B2AD-417A950E4AD1}" type="slidenum">
              <a:rPr lang="de-CH" smtClean="0"/>
              <a:t>‹Nr.›</a:t>
            </a:fld>
            <a:endParaRPr lang="de-CH"/>
          </a:p>
        </p:txBody>
      </p:sp>
    </p:spTree>
    <p:extLst>
      <p:ext uri="{BB962C8B-B14F-4D97-AF65-F5344CB8AC3E}">
        <p14:creationId xmlns:p14="http://schemas.microsoft.com/office/powerpoint/2010/main" val="818324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66678-2AB2-405C-932D-E825BDE93B3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E492FA11-1143-4995-8913-849BF4FD38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3EC14AD-AEAE-478B-BEBA-086E832471B4}"/>
              </a:ext>
            </a:extLst>
          </p:cNvPr>
          <p:cNvSpPr>
            <a:spLocks noGrp="1"/>
          </p:cNvSpPr>
          <p:nvPr>
            <p:ph type="dt" sz="half" idx="10"/>
          </p:nvPr>
        </p:nvSpPr>
        <p:spPr/>
        <p:txBody>
          <a:bodyPr/>
          <a:lstStyle/>
          <a:p>
            <a:fld id="{6B131F99-7293-4A55-B940-A2E158FD5CBA}" type="datetimeFigureOut">
              <a:rPr lang="de-CH" smtClean="0"/>
              <a:t>02.03.2022</a:t>
            </a:fld>
            <a:endParaRPr lang="de-CH"/>
          </a:p>
        </p:txBody>
      </p:sp>
      <p:sp>
        <p:nvSpPr>
          <p:cNvPr id="5" name="Fußzeilenplatzhalter 4">
            <a:extLst>
              <a:ext uri="{FF2B5EF4-FFF2-40B4-BE49-F238E27FC236}">
                <a16:creationId xmlns:a16="http://schemas.microsoft.com/office/drawing/2014/main" id="{5A19DDCA-4A85-4F35-843F-380A845B7544}"/>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71132EF-C1C6-4169-B8F5-CF95AD70DBE7}"/>
              </a:ext>
            </a:extLst>
          </p:cNvPr>
          <p:cNvSpPr>
            <a:spLocks noGrp="1"/>
          </p:cNvSpPr>
          <p:nvPr>
            <p:ph type="sldNum" sz="quarter" idx="12"/>
          </p:nvPr>
        </p:nvSpPr>
        <p:spPr/>
        <p:txBody>
          <a:bodyPr/>
          <a:lstStyle/>
          <a:p>
            <a:fld id="{B502B456-53B3-4B66-B2AD-417A950E4AD1}" type="slidenum">
              <a:rPr lang="de-CH" smtClean="0"/>
              <a:t>‹Nr.›</a:t>
            </a:fld>
            <a:endParaRPr lang="de-CH"/>
          </a:p>
        </p:txBody>
      </p:sp>
    </p:spTree>
    <p:extLst>
      <p:ext uri="{BB962C8B-B14F-4D97-AF65-F5344CB8AC3E}">
        <p14:creationId xmlns:p14="http://schemas.microsoft.com/office/powerpoint/2010/main" val="87383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C2FD76-924E-4627-910F-760D98C06D24}"/>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17F17ADD-2513-46A5-9E74-E406602B805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89EE65A-5B3B-4EF4-9A00-210E77EBBB4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6EA5CAE2-6EA3-445E-B338-24165A06A20E}"/>
              </a:ext>
            </a:extLst>
          </p:cNvPr>
          <p:cNvSpPr>
            <a:spLocks noGrp="1"/>
          </p:cNvSpPr>
          <p:nvPr>
            <p:ph type="dt" sz="half" idx="10"/>
          </p:nvPr>
        </p:nvSpPr>
        <p:spPr/>
        <p:txBody>
          <a:bodyPr/>
          <a:lstStyle/>
          <a:p>
            <a:fld id="{6B131F99-7293-4A55-B940-A2E158FD5CBA}" type="datetimeFigureOut">
              <a:rPr lang="de-CH" smtClean="0"/>
              <a:t>02.03.2022</a:t>
            </a:fld>
            <a:endParaRPr lang="de-CH"/>
          </a:p>
        </p:txBody>
      </p:sp>
      <p:sp>
        <p:nvSpPr>
          <p:cNvPr id="6" name="Fußzeilenplatzhalter 5">
            <a:extLst>
              <a:ext uri="{FF2B5EF4-FFF2-40B4-BE49-F238E27FC236}">
                <a16:creationId xmlns:a16="http://schemas.microsoft.com/office/drawing/2014/main" id="{37AF1182-0AF9-4011-A046-3BA8B91D9F64}"/>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21A0B27-F7CC-40BC-BD66-FB2C410F00B6}"/>
              </a:ext>
            </a:extLst>
          </p:cNvPr>
          <p:cNvSpPr>
            <a:spLocks noGrp="1"/>
          </p:cNvSpPr>
          <p:nvPr>
            <p:ph type="sldNum" sz="quarter" idx="12"/>
          </p:nvPr>
        </p:nvSpPr>
        <p:spPr/>
        <p:txBody>
          <a:bodyPr/>
          <a:lstStyle/>
          <a:p>
            <a:fld id="{B502B456-53B3-4B66-B2AD-417A950E4AD1}" type="slidenum">
              <a:rPr lang="de-CH" smtClean="0"/>
              <a:t>‹Nr.›</a:t>
            </a:fld>
            <a:endParaRPr lang="de-CH"/>
          </a:p>
        </p:txBody>
      </p:sp>
    </p:spTree>
    <p:extLst>
      <p:ext uri="{BB962C8B-B14F-4D97-AF65-F5344CB8AC3E}">
        <p14:creationId xmlns:p14="http://schemas.microsoft.com/office/powerpoint/2010/main" val="4174479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E119A7-7E5B-4872-AECC-638F89A625C6}"/>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E7352F51-312F-40C5-A979-F5007F5A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287B693-87FF-4813-A5E4-47AA476A284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CDCCEA33-E217-4C20-91CA-7A5D5FC34E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58B430F-A72A-4643-8892-A7299031187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188F84F6-6C45-4074-842C-C3A3BED12E93}"/>
              </a:ext>
            </a:extLst>
          </p:cNvPr>
          <p:cNvSpPr>
            <a:spLocks noGrp="1"/>
          </p:cNvSpPr>
          <p:nvPr>
            <p:ph type="dt" sz="half" idx="10"/>
          </p:nvPr>
        </p:nvSpPr>
        <p:spPr/>
        <p:txBody>
          <a:bodyPr/>
          <a:lstStyle/>
          <a:p>
            <a:fld id="{6B131F99-7293-4A55-B940-A2E158FD5CBA}" type="datetimeFigureOut">
              <a:rPr lang="de-CH" smtClean="0"/>
              <a:t>02.03.2022</a:t>
            </a:fld>
            <a:endParaRPr lang="de-CH"/>
          </a:p>
        </p:txBody>
      </p:sp>
      <p:sp>
        <p:nvSpPr>
          <p:cNvPr id="8" name="Fußzeilenplatzhalter 7">
            <a:extLst>
              <a:ext uri="{FF2B5EF4-FFF2-40B4-BE49-F238E27FC236}">
                <a16:creationId xmlns:a16="http://schemas.microsoft.com/office/drawing/2014/main" id="{057E4326-8FF3-4D81-BB9E-AD58774CA6FB}"/>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0232AC86-E079-4430-9741-F5EE80245912}"/>
              </a:ext>
            </a:extLst>
          </p:cNvPr>
          <p:cNvSpPr>
            <a:spLocks noGrp="1"/>
          </p:cNvSpPr>
          <p:nvPr>
            <p:ph type="sldNum" sz="quarter" idx="12"/>
          </p:nvPr>
        </p:nvSpPr>
        <p:spPr/>
        <p:txBody>
          <a:bodyPr/>
          <a:lstStyle/>
          <a:p>
            <a:fld id="{B502B456-53B3-4B66-B2AD-417A950E4AD1}" type="slidenum">
              <a:rPr lang="de-CH" smtClean="0"/>
              <a:t>‹Nr.›</a:t>
            </a:fld>
            <a:endParaRPr lang="de-CH"/>
          </a:p>
        </p:txBody>
      </p:sp>
    </p:spTree>
    <p:extLst>
      <p:ext uri="{BB962C8B-B14F-4D97-AF65-F5344CB8AC3E}">
        <p14:creationId xmlns:p14="http://schemas.microsoft.com/office/powerpoint/2010/main" val="1164458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C1C94-0B70-463F-B4E2-30701ACD60B2}"/>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9A93CF8D-FF44-40BC-BC35-53CC561C866F}"/>
              </a:ext>
            </a:extLst>
          </p:cNvPr>
          <p:cNvSpPr>
            <a:spLocks noGrp="1"/>
          </p:cNvSpPr>
          <p:nvPr>
            <p:ph type="dt" sz="half" idx="10"/>
          </p:nvPr>
        </p:nvSpPr>
        <p:spPr/>
        <p:txBody>
          <a:bodyPr/>
          <a:lstStyle/>
          <a:p>
            <a:fld id="{6B131F99-7293-4A55-B940-A2E158FD5CBA}" type="datetimeFigureOut">
              <a:rPr lang="de-CH" smtClean="0"/>
              <a:t>02.03.2022</a:t>
            </a:fld>
            <a:endParaRPr lang="de-CH"/>
          </a:p>
        </p:txBody>
      </p:sp>
      <p:sp>
        <p:nvSpPr>
          <p:cNvPr id="4" name="Fußzeilenplatzhalter 3">
            <a:extLst>
              <a:ext uri="{FF2B5EF4-FFF2-40B4-BE49-F238E27FC236}">
                <a16:creationId xmlns:a16="http://schemas.microsoft.com/office/drawing/2014/main" id="{E3200921-F1F7-44D3-BD03-79FB9B155023}"/>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FDBA227F-2E41-460D-A939-FEE638973B1B}"/>
              </a:ext>
            </a:extLst>
          </p:cNvPr>
          <p:cNvSpPr>
            <a:spLocks noGrp="1"/>
          </p:cNvSpPr>
          <p:nvPr>
            <p:ph type="sldNum" sz="quarter" idx="12"/>
          </p:nvPr>
        </p:nvSpPr>
        <p:spPr/>
        <p:txBody>
          <a:bodyPr/>
          <a:lstStyle/>
          <a:p>
            <a:fld id="{B502B456-53B3-4B66-B2AD-417A950E4AD1}" type="slidenum">
              <a:rPr lang="de-CH" smtClean="0"/>
              <a:t>‹Nr.›</a:t>
            </a:fld>
            <a:endParaRPr lang="de-CH"/>
          </a:p>
        </p:txBody>
      </p:sp>
    </p:spTree>
    <p:extLst>
      <p:ext uri="{BB962C8B-B14F-4D97-AF65-F5344CB8AC3E}">
        <p14:creationId xmlns:p14="http://schemas.microsoft.com/office/powerpoint/2010/main" val="299599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DE7E88B-F943-4768-A181-9FBE4B475983}"/>
              </a:ext>
            </a:extLst>
          </p:cNvPr>
          <p:cNvSpPr>
            <a:spLocks noGrp="1"/>
          </p:cNvSpPr>
          <p:nvPr>
            <p:ph type="dt" sz="half" idx="10"/>
          </p:nvPr>
        </p:nvSpPr>
        <p:spPr/>
        <p:txBody>
          <a:bodyPr/>
          <a:lstStyle/>
          <a:p>
            <a:fld id="{6B131F99-7293-4A55-B940-A2E158FD5CBA}" type="datetimeFigureOut">
              <a:rPr lang="de-CH" smtClean="0"/>
              <a:t>02.03.2022</a:t>
            </a:fld>
            <a:endParaRPr lang="de-CH"/>
          </a:p>
        </p:txBody>
      </p:sp>
      <p:sp>
        <p:nvSpPr>
          <p:cNvPr id="3" name="Fußzeilenplatzhalter 2">
            <a:extLst>
              <a:ext uri="{FF2B5EF4-FFF2-40B4-BE49-F238E27FC236}">
                <a16:creationId xmlns:a16="http://schemas.microsoft.com/office/drawing/2014/main" id="{6AC6B6FF-7F3C-401D-9C52-D6E66F16CA15}"/>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BD1B1E63-D694-4096-B122-C22EFD33F25E}"/>
              </a:ext>
            </a:extLst>
          </p:cNvPr>
          <p:cNvSpPr>
            <a:spLocks noGrp="1"/>
          </p:cNvSpPr>
          <p:nvPr>
            <p:ph type="sldNum" sz="quarter" idx="12"/>
          </p:nvPr>
        </p:nvSpPr>
        <p:spPr/>
        <p:txBody>
          <a:bodyPr/>
          <a:lstStyle/>
          <a:p>
            <a:fld id="{B502B456-53B3-4B66-B2AD-417A950E4AD1}" type="slidenum">
              <a:rPr lang="de-CH" smtClean="0"/>
              <a:t>‹Nr.›</a:t>
            </a:fld>
            <a:endParaRPr lang="de-CH"/>
          </a:p>
        </p:txBody>
      </p:sp>
    </p:spTree>
    <p:extLst>
      <p:ext uri="{BB962C8B-B14F-4D97-AF65-F5344CB8AC3E}">
        <p14:creationId xmlns:p14="http://schemas.microsoft.com/office/powerpoint/2010/main" val="9370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D118F0-528D-458B-8C28-40C9FAB0508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700E4E26-A9BB-4301-B8D6-F0A6124BFD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3A4AA17F-D343-4A27-B690-EB168D5859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81DB5FB-F3EC-4555-BF8B-521741034877}"/>
              </a:ext>
            </a:extLst>
          </p:cNvPr>
          <p:cNvSpPr>
            <a:spLocks noGrp="1"/>
          </p:cNvSpPr>
          <p:nvPr>
            <p:ph type="dt" sz="half" idx="10"/>
          </p:nvPr>
        </p:nvSpPr>
        <p:spPr/>
        <p:txBody>
          <a:bodyPr/>
          <a:lstStyle/>
          <a:p>
            <a:fld id="{6B131F99-7293-4A55-B940-A2E158FD5CBA}" type="datetimeFigureOut">
              <a:rPr lang="de-CH" smtClean="0"/>
              <a:t>02.03.2022</a:t>
            </a:fld>
            <a:endParaRPr lang="de-CH"/>
          </a:p>
        </p:txBody>
      </p:sp>
      <p:sp>
        <p:nvSpPr>
          <p:cNvPr id="6" name="Fußzeilenplatzhalter 5">
            <a:extLst>
              <a:ext uri="{FF2B5EF4-FFF2-40B4-BE49-F238E27FC236}">
                <a16:creationId xmlns:a16="http://schemas.microsoft.com/office/drawing/2014/main" id="{900A2B17-6824-4365-92B0-FB1C901B38B2}"/>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682BF10E-F0D6-46C9-8B4A-427099AF0988}"/>
              </a:ext>
            </a:extLst>
          </p:cNvPr>
          <p:cNvSpPr>
            <a:spLocks noGrp="1"/>
          </p:cNvSpPr>
          <p:nvPr>
            <p:ph type="sldNum" sz="quarter" idx="12"/>
          </p:nvPr>
        </p:nvSpPr>
        <p:spPr/>
        <p:txBody>
          <a:bodyPr/>
          <a:lstStyle/>
          <a:p>
            <a:fld id="{B502B456-53B3-4B66-B2AD-417A950E4AD1}" type="slidenum">
              <a:rPr lang="de-CH" smtClean="0"/>
              <a:t>‹Nr.›</a:t>
            </a:fld>
            <a:endParaRPr lang="de-CH"/>
          </a:p>
        </p:txBody>
      </p:sp>
    </p:spTree>
    <p:extLst>
      <p:ext uri="{BB962C8B-B14F-4D97-AF65-F5344CB8AC3E}">
        <p14:creationId xmlns:p14="http://schemas.microsoft.com/office/powerpoint/2010/main" val="117333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10B4BA-7ECA-4C46-A180-723BCFDB432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E7651DF2-0B07-4F00-8716-7B84D6F7B7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5A12218A-5751-487E-BD96-1156265091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2D49306-5693-47C9-BE00-3CBC309C9183}"/>
              </a:ext>
            </a:extLst>
          </p:cNvPr>
          <p:cNvSpPr>
            <a:spLocks noGrp="1"/>
          </p:cNvSpPr>
          <p:nvPr>
            <p:ph type="dt" sz="half" idx="10"/>
          </p:nvPr>
        </p:nvSpPr>
        <p:spPr/>
        <p:txBody>
          <a:bodyPr/>
          <a:lstStyle/>
          <a:p>
            <a:fld id="{6B131F99-7293-4A55-B940-A2E158FD5CBA}" type="datetimeFigureOut">
              <a:rPr lang="de-CH" smtClean="0"/>
              <a:t>02.03.2022</a:t>
            </a:fld>
            <a:endParaRPr lang="de-CH"/>
          </a:p>
        </p:txBody>
      </p:sp>
      <p:sp>
        <p:nvSpPr>
          <p:cNvPr id="6" name="Fußzeilenplatzhalter 5">
            <a:extLst>
              <a:ext uri="{FF2B5EF4-FFF2-40B4-BE49-F238E27FC236}">
                <a16:creationId xmlns:a16="http://schemas.microsoft.com/office/drawing/2014/main" id="{91099020-2537-4B7F-BEBC-8958F6562D37}"/>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AAD1723-3856-4F9D-A826-4EAC7C7BE4FA}"/>
              </a:ext>
            </a:extLst>
          </p:cNvPr>
          <p:cNvSpPr>
            <a:spLocks noGrp="1"/>
          </p:cNvSpPr>
          <p:nvPr>
            <p:ph type="sldNum" sz="quarter" idx="12"/>
          </p:nvPr>
        </p:nvSpPr>
        <p:spPr/>
        <p:txBody>
          <a:bodyPr/>
          <a:lstStyle/>
          <a:p>
            <a:fld id="{B502B456-53B3-4B66-B2AD-417A950E4AD1}" type="slidenum">
              <a:rPr lang="de-CH" smtClean="0"/>
              <a:t>‹Nr.›</a:t>
            </a:fld>
            <a:endParaRPr lang="de-CH"/>
          </a:p>
        </p:txBody>
      </p:sp>
    </p:spTree>
    <p:extLst>
      <p:ext uri="{BB962C8B-B14F-4D97-AF65-F5344CB8AC3E}">
        <p14:creationId xmlns:p14="http://schemas.microsoft.com/office/powerpoint/2010/main" val="28154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1BA58C6-D0D5-4F73-84B5-525A3E4F5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E23D5339-F087-4D3B-B103-55FDE573C9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79585199-1AC0-4ECE-8AC4-A3025A990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31F99-7293-4A55-B940-A2E158FD5CBA}" type="datetimeFigureOut">
              <a:rPr lang="de-CH" smtClean="0"/>
              <a:t>02.03.2022</a:t>
            </a:fld>
            <a:endParaRPr lang="de-CH"/>
          </a:p>
        </p:txBody>
      </p:sp>
      <p:sp>
        <p:nvSpPr>
          <p:cNvPr id="5" name="Fußzeilenplatzhalter 4">
            <a:extLst>
              <a:ext uri="{FF2B5EF4-FFF2-40B4-BE49-F238E27FC236}">
                <a16:creationId xmlns:a16="http://schemas.microsoft.com/office/drawing/2014/main" id="{E9DB16E8-2744-4DCE-8577-D8060D6C4E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A1ABA84A-72A0-4DAB-82AD-5A6A6ADAAA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02B456-53B3-4B66-B2AD-417A950E4AD1}" type="slidenum">
              <a:rPr lang="de-CH" smtClean="0"/>
              <a:t>‹Nr.›</a:t>
            </a:fld>
            <a:endParaRPr lang="de-CH"/>
          </a:p>
        </p:txBody>
      </p:sp>
    </p:spTree>
    <p:extLst>
      <p:ext uri="{BB962C8B-B14F-4D97-AF65-F5344CB8AC3E}">
        <p14:creationId xmlns:p14="http://schemas.microsoft.com/office/powerpoint/2010/main" val="2478723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D130C84-9ACF-491C-B163-E4E76D23E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040" y="0"/>
            <a:ext cx="5643063" cy="6858000"/>
          </a:xfrm>
          <a:prstGeom prst="rect">
            <a:avLst/>
          </a:prstGeom>
        </p:spPr>
      </p:pic>
      <p:sp>
        <p:nvSpPr>
          <p:cNvPr id="2" name="Titel 1">
            <a:extLst>
              <a:ext uri="{FF2B5EF4-FFF2-40B4-BE49-F238E27FC236}">
                <a16:creationId xmlns:a16="http://schemas.microsoft.com/office/drawing/2014/main" id="{05912A37-F553-4167-BB6B-FE974C509107}"/>
              </a:ext>
            </a:extLst>
          </p:cNvPr>
          <p:cNvSpPr>
            <a:spLocks noGrp="1"/>
          </p:cNvSpPr>
          <p:nvPr>
            <p:ph type="ctrTitle"/>
          </p:nvPr>
        </p:nvSpPr>
        <p:spPr>
          <a:xfrm>
            <a:off x="208344" y="1377387"/>
            <a:ext cx="7472218" cy="3034963"/>
          </a:xfrm>
        </p:spPr>
        <p:txBody>
          <a:bodyPr>
            <a:normAutofit/>
          </a:bodyPr>
          <a:lstStyle/>
          <a:p>
            <a:r>
              <a:rPr lang="de-DE" sz="8800" b="1" dirty="0">
                <a:solidFill>
                  <a:schemeClr val="accent2">
                    <a:lumMod val="75000"/>
                  </a:schemeClr>
                </a:solidFill>
              </a:rPr>
              <a:t>Susanna Müller</a:t>
            </a:r>
            <a:br>
              <a:rPr lang="de-DE" b="1" dirty="0"/>
            </a:br>
            <a:r>
              <a:rPr lang="de-DE" b="1" dirty="0"/>
              <a:t>die Betty Bossi </a:t>
            </a:r>
            <a:br>
              <a:rPr lang="de-DE" b="1" dirty="0"/>
            </a:br>
            <a:r>
              <a:rPr lang="de-DE" b="1" dirty="0"/>
              <a:t>des 19. Jahrhunderts</a:t>
            </a:r>
            <a:endParaRPr lang="de-CH" dirty="0"/>
          </a:p>
        </p:txBody>
      </p:sp>
      <p:pic>
        <p:nvPicPr>
          <p:cNvPr id="5" name="Grafik 4">
            <a:extLst>
              <a:ext uri="{FF2B5EF4-FFF2-40B4-BE49-F238E27FC236}">
                <a16:creationId xmlns:a16="http://schemas.microsoft.com/office/drawing/2014/main" id="{236DEB5B-A166-4085-B89B-C9FFF75AA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491" y="4412350"/>
            <a:ext cx="2170442" cy="2109730"/>
          </a:xfrm>
          <a:prstGeom prst="rect">
            <a:avLst/>
          </a:prstGeom>
        </p:spPr>
      </p:pic>
    </p:spTree>
    <p:extLst>
      <p:ext uri="{BB962C8B-B14F-4D97-AF65-F5344CB8AC3E}">
        <p14:creationId xmlns:p14="http://schemas.microsoft.com/office/powerpoint/2010/main" val="397315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7ED42F-855B-410B-B6FB-33DE869854D9}"/>
              </a:ext>
            </a:extLst>
          </p:cNvPr>
          <p:cNvSpPr>
            <a:spLocks noGrp="1"/>
          </p:cNvSpPr>
          <p:nvPr>
            <p:ph type="title"/>
          </p:nvPr>
        </p:nvSpPr>
        <p:spPr/>
        <p:txBody>
          <a:bodyPr/>
          <a:lstStyle/>
          <a:p>
            <a:r>
              <a:rPr lang="de-CH" b="1" dirty="0">
                <a:solidFill>
                  <a:schemeClr val="accent2">
                    <a:lumMod val="75000"/>
                  </a:schemeClr>
                </a:solidFill>
              </a:rPr>
              <a:t>Schildkrötensuppe und </a:t>
            </a:r>
            <a:r>
              <a:rPr lang="de-CH" b="1" dirty="0" err="1">
                <a:solidFill>
                  <a:schemeClr val="accent2">
                    <a:lumMod val="75000"/>
                  </a:schemeClr>
                </a:solidFill>
              </a:rPr>
              <a:t>Leguminosenmehl</a:t>
            </a:r>
            <a:endParaRPr lang="de-CH" b="1" dirty="0">
              <a:solidFill>
                <a:schemeClr val="accent2">
                  <a:lumMod val="75000"/>
                </a:schemeClr>
              </a:solidFill>
            </a:endParaRPr>
          </a:p>
        </p:txBody>
      </p:sp>
      <p:sp>
        <p:nvSpPr>
          <p:cNvPr id="3" name="Inhaltsplatzhalter 2">
            <a:extLst>
              <a:ext uri="{FF2B5EF4-FFF2-40B4-BE49-F238E27FC236}">
                <a16:creationId xmlns:a16="http://schemas.microsoft.com/office/drawing/2014/main" id="{B9348CFA-E3A4-4ED7-8633-7B746E69BD46}"/>
              </a:ext>
            </a:extLst>
          </p:cNvPr>
          <p:cNvSpPr>
            <a:spLocks noGrp="1"/>
          </p:cNvSpPr>
          <p:nvPr>
            <p:ph idx="1"/>
          </p:nvPr>
        </p:nvSpPr>
        <p:spPr/>
        <p:txBody>
          <a:bodyPr>
            <a:normAutofit/>
          </a:bodyPr>
          <a:lstStyle/>
          <a:p>
            <a:r>
              <a:rPr lang="de-CH" dirty="0"/>
              <a:t>Exklusive Gerichte: Krebse, Schnecken</a:t>
            </a:r>
          </a:p>
          <a:p>
            <a:r>
              <a:rPr lang="de-CH" dirty="0"/>
              <a:t>Kolonialwaren: Sago, Curry, Kaffee, Tee, Kakao</a:t>
            </a:r>
          </a:p>
          <a:p>
            <a:r>
              <a:rPr lang="de-CH" dirty="0"/>
              <a:t>Teigwaren</a:t>
            </a:r>
          </a:p>
          <a:p>
            <a:r>
              <a:rPr lang="de-CH" dirty="0"/>
              <a:t>Industrielle Halbfertigprodukte</a:t>
            </a:r>
          </a:p>
        </p:txBody>
      </p:sp>
      <p:pic>
        <p:nvPicPr>
          <p:cNvPr id="5" name="Grafik 4">
            <a:extLst>
              <a:ext uri="{FF2B5EF4-FFF2-40B4-BE49-F238E27FC236}">
                <a16:creationId xmlns:a16="http://schemas.microsoft.com/office/drawing/2014/main" id="{19C3E765-B360-4C81-A1C4-58A613835C1B}"/>
              </a:ext>
            </a:extLst>
          </p:cNvPr>
          <p:cNvPicPr>
            <a:picLocks noChangeAspect="1"/>
          </p:cNvPicPr>
          <p:nvPr/>
        </p:nvPicPr>
        <p:blipFill>
          <a:blip r:embed="rId3"/>
          <a:stretch>
            <a:fillRect/>
          </a:stretch>
        </p:blipFill>
        <p:spPr>
          <a:xfrm>
            <a:off x="6634618" y="3310632"/>
            <a:ext cx="3873699" cy="2578233"/>
          </a:xfrm>
          <a:prstGeom prst="rect">
            <a:avLst/>
          </a:prstGeom>
        </p:spPr>
      </p:pic>
    </p:spTree>
    <p:extLst>
      <p:ext uri="{BB962C8B-B14F-4D97-AF65-F5344CB8AC3E}">
        <p14:creationId xmlns:p14="http://schemas.microsoft.com/office/powerpoint/2010/main" val="10653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5161A9-D23F-4317-AE53-AFD778C57550}"/>
              </a:ext>
            </a:extLst>
          </p:cNvPr>
          <p:cNvSpPr>
            <a:spLocks noGrp="1"/>
          </p:cNvSpPr>
          <p:nvPr>
            <p:ph type="title"/>
          </p:nvPr>
        </p:nvSpPr>
        <p:spPr>
          <a:xfrm>
            <a:off x="838200" y="365125"/>
            <a:ext cx="5735320" cy="1325563"/>
          </a:xfrm>
        </p:spPr>
        <p:txBody>
          <a:bodyPr/>
          <a:lstStyle/>
          <a:p>
            <a:r>
              <a:rPr lang="de-CH" b="1" dirty="0">
                <a:solidFill>
                  <a:schemeClr val="accent2">
                    <a:lumMod val="75000"/>
                  </a:schemeClr>
                </a:solidFill>
              </a:rPr>
              <a:t>Weitere Schriften</a:t>
            </a:r>
          </a:p>
        </p:txBody>
      </p:sp>
      <p:pic>
        <p:nvPicPr>
          <p:cNvPr id="4" name="Grafik 3">
            <a:extLst>
              <a:ext uri="{FF2B5EF4-FFF2-40B4-BE49-F238E27FC236}">
                <a16:creationId xmlns:a16="http://schemas.microsoft.com/office/drawing/2014/main" id="{280E401F-B638-4C8F-9AA2-924B2A989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419" y="1690688"/>
            <a:ext cx="2830882" cy="4228646"/>
          </a:xfrm>
          <a:prstGeom prst="rect">
            <a:avLst/>
          </a:prstGeom>
        </p:spPr>
      </p:pic>
      <p:pic>
        <p:nvPicPr>
          <p:cNvPr id="5" name="Grafik 4">
            <a:extLst>
              <a:ext uri="{FF2B5EF4-FFF2-40B4-BE49-F238E27FC236}">
                <a16:creationId xmlns:a16="http://schemas.microsoft.com/office/drawing/2014/main" id="{A817C1F4-E35F-4B13-B138-02EDF8A1C410}"/>
              </a:ext>
            </a:extLst>
          </p:cNvPr>
          <p:cNvPicPr>
            <a:picLocks noChangeAspect="1"/>
          </p:cNvPicPr>
          <p:nvPr/>
        </p:nvPicPr>
        <p:blipFill>
          <a:blip r:embed="rId4"/>
          <a:stretch>
            <a:fillRect/>
          </a:stretch>
        </p:blipFill>
        <p:spPr>
          <a:xfrm>
            <a:off x="5807878" y="1027906"/>
            <a:ext cx="3141395" cy="5072537"/>
          </a:xfrm>
          <a:prstGeom prst="rect">
            <a:avLst/>
          </a:prstGeom>
        </p:spPr>
      </p:pic>
    </p:spTree>
    <p:extLst>
      <p:ext uri="{BB962C8B-B14F-4D97-AF65-F5344CB8AC3E}">
        <p14:creationId xmlns:p14="http://schemas.microsoft.com/office/powerpoint/2010/main" val="2786957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0F9462-D991-4A42-BA50-5437D96541F7}"/>
              </a:ext>
            </a:extLst>
          </p:cNvPr>
          <p:cNvSpPr>
            <a:spLocks noGrp="1"/>
          </p:cNvSpPr>
          <p:nvPr>
            <p:ph type="title"/>
          </p:nvPr>
        </p:nvSpPr>
        <p:spPr>
          <a:xfrm>
            <a:off x="660842" y="238043"/>
            <a:ext cx="10515600" cy="1325563"/>
          </a:xfrm>
        </p:spPr>
        <p:txBody>
          <a:bodyPr/>
          <a:lstStyle/>
          <a:p>
            <a:r>
              <a:rPr lang="de-CH" b="1" dirty="0" err="1">
                <a:solidFill>
                  <a:schemeClr val="accent2">
                    <a:lumMod val="75000"/>
                  </a:schemeClr>
                </a:solidFill>
              </a:rPr>
              <a:t>Selbskocher</a:t>
            </a:r>
            <a:r>
              <a:rPr lang="de-CH" b="1" dirty="0">
                <a:solidFill>
                  <a:schemeClr val="accent2">
                    <a:lumMod val="75000"/>
                  </a:schemeClr>
                </a:solidFill>
              </a:rPr>
              <a:t> von 1885 resp. 1893</a:t>
            </a:r>
          </a:p>
        </p:txBody>
      </p:sp>
      <p:pic>
        <p:nvPicPr>
          <p:cNvPr id="9" name="Grafik 8">
            <a:extLst>
              <a:ext uri="{FF2B5EF4-FFF2-40B4-BE49-F238E27FC236}">
                <a16:creationId xmlns:a16="http://schemas.microsoft.com/office/drawing/2014/main" id="{156E52E1-3F87-4914-88BB-97AB54DAC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3475" y="0"/>
            <a:ext cx="3958525" cy="6858000"/>
          </a:xfrm>
          <a:prstGeom prst="rect">
            <a:avLst/>
          </a:prstGeom>
        </p:spPr>
      </p:pic>
      <p:sp>
        <p:nvSpPr>
          <p:cNvPr id="11" name="Inhaltsplatzhalter 10">
            <a:extLst>
              <a:ext uri="{FF2B5EF4-FFF2-40B4-BE49-F238E27FC236}">
                <a16:creationId xmlns:a16="http://schemas.microsoft.com/office/drawing/2014/main" id="{EEC10F4D-1CF9-4C85-80D6-3D8D2793B1EC}"/>
              </a:ext>
            </a:extLst>
          </p:cNvPr>
          <p:cNvSpPr>
            <a:spLocks noGrp="1"/>
          </p:cNvSpPr>
          <p:nvPr>
            <p:ph idx="1"/>
          </p:nvPr>
        </p:nvSpPr>
        <p:spPr>
          <a:xfrm>
            <a:off x="660842" y="1360406"/>
            <a:ext cx="7089475" cy="1777969"/>
          </a:xfrm>
        </p:spPr>
        <p:txBody>
          <a:bodyPr/>
          <a:lstStyle/>
          <a:p>
            <a:pPr>
              <a:spcAft>
                <a:spcPts val="800"/>
              </a:spcAft>
            </a:pPr>
            <a:r>
              <a:rPr lang="de-CH" dirty="0"/>
              <a:t>Blechzylinder mit doppelter Wand, </a:t>
            </a:r>
            <a:r>
              <a:rPr lang="de-CH" dirty="0" err="1"/>
              <a:t>inwändig</a:t>
            </a:r>
            <a:r>
              <a:rPr lang="de-CH" dirty="0"/>
              <a:t> mit Filz isoliert, 2 Aluminium- oder Emailtöpfe</a:t>
            </a:r>
          </a:p>
          <a:p>
            <a:pPr>
              <a:spcAft>
                <a:spcPts val="800"/>
              </a:spcAft>
            </a:pPr>
            <a:r>
              <a:rPr lang="de-CH" dirty="0"/>
              <a:t>Erstes Patent unauffindbar</a:t>
            </a:r>
          </a:p>
        </p:txBody>
      </p:sp>
      <p:pic>
        <p:nvPicPr>
          <p:cNvPr id="5" name="Grafik 4">
            <a:extLst>
              <a:ext uri="{FF2B5EF4-FFF2-40B4-BE49-F238E27FC236}">
                <a16:creationId xmlns:a16="http://schemas.microsoft.com/office/drawing/2014/main" id="{FE3A4AB0-E60B-478B-B762-1256E6D8B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9771" y="3481767"/>
            <a:ext cx="2358715" cy="3299603"/>
          </a:xfrm>
          <a:prstGeom prst="rect">
            <a:avLst/>
          </a:prstGeom>
        </p:spPr>
      </p:pic>
      <p:pic>
        <p:nvPicPr>
          <p:cNvPr id="6" name="Grafik 5">
            <a:extLst>
              <a:ext uri="{FF2B5EF4-FFF2-40B4-BE49-F238E27FC236}">
                <a16:creationId xmlns:a16="http://schemas.microsoft.com/office/drawing/2014/main" id="{A6127CA0-BF94-4CCA-B5E1-04BDDB7E49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0483" y="2578893"/>
            <a:ext cx="2520995" cy="4202477"/>
          </a:xfrm>
          <a:prstGeom prst="rect">
            <a:avLst/>
          </a:prstGeom>
        </p:spPr>
      </p:pic>
    </p:spTree>
    <p:extLst>
      <p:ext uri="{BB962C8B-B14F-4D97-AF65-F5344CB8AC3E}">
        <p14:creationId xmlns:p14="http://schemas.microsoft.com/office/powerpoint/2010/main" val="54757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AE712-BAC8-46AD-A550-6C15A69285E6}"/>
              </a:ext>
            </a:extLst>
          </p:cNvPr>
          <p:cNvSpPr>
            <a:spLocks noGrp="1"/>
          </p:cNvSpPr>
          <p:nvPr>
            <p:ph type="title"/>
          </p:nvPr>
        </p:nvSpPr>
        <p:spPr/>
        <p:txBody>
          <a:bodyPr/>
          <a:lstStyle/>
          <a:p>
            <a:r>
              <a:rPr lang="de-CH" b="1" dirty="0">
                <a:solidFill>
                  <a:schemeClr val="accent2">
                    <a:lumMod val="75000"/>
                  </a:schemeClr>
                </a:solidFill>
              </a:rPr>
              <a:t>Weltausstellung 1868</a:t>
            </a:r>
          </a:p>
        </p:txBody>
      </p:sp>
      <p:pic>
        <p:nvPicPr>
          <p:cNvPr id="6" name="Inhaltsplatzhalter 5">
            <a:extLst>
              <a:ext uri="{FF2B5EF4-FFF2-40B4-BE49-F238E27FC236}">
                <a16:creationId xmlns:a16="http://schemas.microsoft.com/office/drawing/2014/main" id="{64CA39D9-D8E1-4A67-8A61-1E1AF37BCF45}"/>
              </a:ext>
            </a:extLst>
          </p:cNvPr>
          <p:cNvPicPr>
            <a:picLocks noGrp="1" noChangeAspect="1"/>
          </p:cNvPicPr>
          <p:nvPr>
            <p:ph idx="1"/>
          </p:nvPr>
        </p:nvPicPr>
        <p:blipFill>
          <a:blip r:embed="rId3"/>
          <a:stretch>
            <a:fillRect/>
          </a:stretch>
        </p:blipFill>
        <p:spPr>
          <a:xfrm>
            <a:off x="547870" y="1424092"/>
            <a:ext cx="5740148" cy="2631440"/>
          </a:xfrm>
          <a:prstGeom prst="rect">
            <a:avLst/>
          </a:prstGeom>
        </p:spPr>
      </p:pic>
      <p:sp>
        <p:nvSpPr>
          <p:cNvPr id="7" name="Inhaltsplatzhalter 2">
            <a:extLst>
              <a:ext uri="{FF2B5EF4-FFF2-40B4-BE49-F238E27FC236}">
                <a16:creationId xmlns:a16="http://schemas.microsoft.com/office/drawing/2014/main" id="{A7282959-44A6-4BB7-AEA2-CB1ABF395DD9}"/>
              </a:ext>
            </a:extLst>
          </p:cNvPr>
          <p:cNvSpPr txBox="1">
            <a:spLocks/>
          </p:cNvSpPr>
          <p:nvPr/>
        </p:nvSpPr>
        <p:spPr>
          <a:xfrm>
            <a:off x="708233" y="3999405"/>
            <a:ext cx="5865226" cy="1119983"/>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4500" dirty="0"/>
              <a:t>«</a:t>
            </a:r>
            <a:r>
              <a:rPr lang="de-CH" sz="4500" dirty="0" err="1"/>
              <a:t>cuisine</a:t>
            </a:r>
            <a:r>
              <a:rPr lang="de-CH" sz="4500" dirty="0"/>
              <a:t> </a:t>
            </a:r>
            <a:r>
              <a:rPr lang="de-CH" sz="4500" dirty="0" err="1"/>
              <a:t>automatique</a:t>
            </a:r>
            <a:r>
              <a:rPr lang="de-CH" sz="4500" dirty="0"/>
              <a:t> </a:t>
            </a:r>
            <a:r>
              <a:rPr lang="de-CH" sz="4500" dirty="0" err="1"/>
              <a:t>norvegienne</a:t>
            </a:r>
            <a:r>
              <a:rPr lang="de-CH" sz="4500" dirty="0"/>
              <a:t>»     </a:t>
            </a:r>
          </a:p>
          <a:p>
            <a:pPr marL="0" indent="0">
              <a:buNone/>
            </a:pPr>
            <a:r>
              <a:rPr lang="de-CH" dirty="0"/>
              <a:t>Bild aus der Zeitschrift «</a:t>
            </a:r>
            <a:r>
              <a:rPr lang="de-CH" dirty="0" err="1"/>
              <a:t>Magasin</a:t>
            </a:r>
            <a:r>
              <a:rPr lang="de-CH" dirty="0"/>
              <a:t> </a:t>
            </a:r>
            <a:r>
              <a:rPr lang="de-CH" dirty="0" err="1"/>
              <a:t>pittoresque</a:t>
            </a:r>
            <a:r>
              <a:rPr lang="de-CH" dirty="0"/>
              <a:t>» von 1870.</a:t>
            </a:r>
          </a:p>
        </p:txBody>
      </p:sp>
      <p:pic>
        <p:nvPicPr>
          <p:cNvPr id="8" name="Grafik 7">
            <a:extLst>
              <a:ext uri="{FF2B5EF4-FFF2-40B4-BE49-F238E27FC236}">
                <a16:creationId xmlns:a16="http://schemas.microsoft.com/office/drawing/2014/main" id="{68B640A3-375E-44A3-83C6-D04E7A225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3459" y="2237981"/>
            <a:ext cx="5169265" cy="1761424"/>
          </a:xfrm>
          <a:prstGeom prst="rect">
            <a:avLst/>
          </a:prstGeom>
        </p:spPr>
      </p:pic>
      <p:sp>
        <p:nvSpPr>
          <p:cNvPr id="9" name="Inhaltsplatzhalter 2">
            <a:extLst>
              <a:ext uri="{FF2B5EF4-FFF2-40B4-BE49-F238E27FC236}">
                <a16:creationId xmlns:a16="http://schemas.microsoft.com/office/drawing/2014/main" id="{94133C9A-98AD-4D08-B2C0-F52A256AEB30}"/>
              </a:ext>
            </a:extLst>
          </p:cNvPr>
          <p:cNvSpPr txBox="1">
            <a:spLocks/>
          </p:cNvSpPr>
          <p:nvPr/>
        </p:nvSpPr>
        <p:spPr>
          <a:xfrm>
            <a:off x="6573459" y="4135038"/>
            <a:ext cx="5297209" cy="8233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sz="1800" dirty="0"/>
              <a:t>Inserat in der Appenzeller Zeitung, 14. Juli 1869.</a:t>
            </a:r>
          </a:p>
        </p:txBody>
      </p:sp>
    </p:spTree>
    <p:extLst>
      <p:ext uri="{BB962C8B-B14F-4D97-AF65-F5344CB8AC3E}">
        <p14:creationId xmlns:p14="http://schemas.microsoft.com/office/powerpoint/2010/main" val="1209042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C3D811-4EC4-44E8-80BD-241ED3FA3B5E}"/>
              </a:ext>
            </a:extLst>
          </p:cNvPr>
          <p:cNvSpPr>
            <a:spLocks noGrp="1"/>
          </p:cNvSpPr>
          <p:nvPr>
            <p:ph type="title"/>
          </p:nvPr>
        </p:nvSpPr>
        <p:spPr>
          <a:xfrm>
            <a:off x="838200" y="-29511"/>
            <a:ext cx="10515600" cy="1325563"/>
          </a:xfrm>
        </p:spPr>
        <p:txBody>
          <a:bodyPr/>
          <a:lstStyle/>
          <a:p>
            <a:r>
              <a:rPr lang="de-DE" b="1" dirty="0">
                <a:solidFill>
                  <a:schemeClr val="accent2">
                    <a:lumMod val="75000"/>
                  </a:schemeClr>
                </a:solidFill>
              </a:rPr>
              <a:t>Der Selbstkocher</a:t>
            </a:r>
            <a:endParaRPr lang="de-CH" b="1" dirty="0">
              <a:solidFill>
                <a:schemeClr val="accent2">
                  <a:lumMod val="75000"/>
                </a:schemeClr>
              </a:solidFill>
            </a:endParaRPr>
          </a:p>
        </p:txBody>
      </p:sp>
      <p:sp>
        <p:nvSpPr>
          <p:cNvPr id="3" name="Inhaltsplatzhalter 2">
            <a:extLst>
              <a:ext uri="{FF2B5EF4-FFF2-40B4-BE49-F238E27FC236}">
                <a16:creationId xmlns:a16="http://schemas.microsoft.com/office/drawing/2014/main" id="{CC6AE3BC-DFA8-4AEC-99A2-ABF411CF4430}"/>
              </a:ext>
            </a:extLst>
          </p:cNvPr>
          <p:cNvSpPr>
            <a:spLocks noGrp="1"/>
          </p:cNvSpPr>
          <p:nvPr>
            <p:ph idx="1"/>
          </p:nvPr>
        </p:nvSpPr>
        <p:spPr>
          <a:xfrm>
            <a:off x="838200" y="1176844"/>
            <a:ext cx="6149742" cy="1774223"/>
          </a:xfrm>
        </p:spPr>
        <p:txBody>
          <a:bodyPr>
            <a:normAutofit fontScale="92500" lnSpcReduction="10000"/>
          </a:bodyPr>
          <a:lstStyle/>
          <a:p>
            <a:r>
              <a:rPr lang="de-DE" dirty="0"/>
              <a:t>1/4 der Kochzeit vorkochen</a:t>
            </a:r>
          </a:p>
          <a:p>
            <a:r>
              <a:rPr lang="de-DE" dirty="0"/>
              <a:t>Schnell einfüllen</a:t>
            </a:r>
          </a:p>
          <a:p>
            <a:r>
              <a:rPr lang="de-DE" dirty="0"/>
              <a:t>Garen lassen</a:t>
            </a:r>
          </a:p>
          <a:p>
            <a:r>
              <a:rPr lang="de-DE" dirty="0"/>
              <a:t>kurz aufwärmen und servieren</a:t>
            </a:r>
            <a:endParaRPr lang="de-CH" dirty="0"/>
          </a:p>
        </p:txBody>
      </p:sp>
      <p:pic>
        <p:nvPicPr>
          <p:cNvPr id="10" name="Grafik 9">
            <a:extLst>
              <a:ext uri="{FF2B5EF4-FFF2-40B4-BE49-F238E27FC236}">
                <a16:creationId xmlns:a16="http://schemas.microsoft.com/office/drawing/2014/main" id="{7BB63C91-2F7E-4DDF-913A-BCD28013D4CF}"/>
              </a:ext>
            </a:extLst>
          </p:cNvPr>
          <p:cNvPicPr>
            <a:picLocks noChangeAspect="1"/>
          </p:cNvPicPr>
          <p:nvPr/>
        </p:nvPicPr>
        <p:blipFill>
          <a:blip r:embed="rId3"/>
          <a:stretch>
            <a:fillRect/>
          </a:stretch>
        </p:blipFill>
        <p:spPr>
          <a:xfrm>
            <a:off x="3059491" y="2951067"/>
            <a:ext cx="4284095" cy="3391158"/>
          </a:xfrm>
          <a:prstGeom prst="rect">
            <a:avLst/>
          </a:prstGeom>
        </p:spPr>
      </p:pic>
      <p:pic>
        <p:nvPicPr>
          <p:cNvPr id="12" name="Grafik 11">
            <a:extLst>
              <a:ext uri="{FF2B5EF4-FFF2-40B4-BE49-F238E27FC236}">
                <a16:creationId xmlns:a16="http://schemas.microsoft.com/office/drawing/2014/main" id="{F26D4BAE-773F-4DF8-BFB1-FC93DA334A16}"/>
              </a:ext>
            </a:extLst>
          </p:cNvPr>
          <p:cNvPicPr>
            <a:picLocks noChangeAspect="1"/>
          </p:cNvPicPr>
          <p:nvPr/>
        </p:nvPicPr>
        <p:blipFill>
          <a:blip r:embed="rId4"/>
          <a:stretch>
            <a:fillRect/>
          </a:stretch>
        </p:blipFill>
        <p:spPr>
          <a:xfrm>
            <a:off x="7963662" y="-77114"/>
            <a:ext cx="4228338" cy="6935114"/>
          </a:xfrm>
          <a:prstGeom prst="rect">
            <a:avLst/>
          </a:prstGeom>
        </p:spPr>
      </p:pic>
    </p:spTree>
    <p:extLst>
      <p:ext uri="{BB962C8B-B14F-4D97-AF65-F5344CB8AC3E}">
        <p14:creationId xmlns:p14="http://schemas.microsoft.com/office/powerpoint/2010/main" val="4177376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418A5-93E1-4232-B2E3-4F421A46B534}"/>
              </a:ext>
            </a:extLst>
          </p:cNvPr>
          <p:cNvSpPr>
            <a:spLocks noGrp="1"/>
          </p:cNvSpPr>
          <p:nvPr>
            <p:ph type="title"/>
          </p:nvPr>
        </p:nvSpPr>
        <p:spPr>
          <a:xfrm>
            <a:off x="838200" y="365125"/>
            <a:ext cx="10606668" cy="1325563"/>
          </a:xfrm>
        </p:spPr>
        <p:txBody>
          <a:bodyPr/>
          <a:lstStyle/>
          <a:p>
            <a:r>
              <a:rPr lang="de-CH" b="1" dirty="0">
                <a:solidFill>
                  <a:schemeClr val="accent2">
                    <a:lumMod val="75000"/>
                  </a:schemeClr>
                </a:solidFill>
              </a:rPr>
              <a:t>50% Zeitersparnis, 50% Brennmaterialersparnis</a:t>
            </a:r>
          </a:p>
        </p:txBody>
      </p:sp>
      <p:sp>
        <p:nvSpPr>
          <p:cNvPr id="3" name="Inhaltsplatzhalter 2">
            <a:extLst>
              <a:ext uri="{FF2B5EF4-FFF2-40B4-BE49-F238E27FC236}">
                <a16:creationId xmlns:a16="http://schemas.microsoft.com/office/drawing/2014/main" id="{25889472-4C2B-4E21-968C-32DFA630C7C1}"/>
              </a:ext>
            </a:extLst>
          </p:cNvPr>
          <p:cNvSpPr>
            <a:spLocks noGrp="1"/>
          </p:cNvSpPr>
          <p:nvPr>
            <p:ph idx="1"/>
          </p:nvPr>
        </p:nvSpPr>
        <p:spPr>
          <a:xfrm>
            <a:off x="5620216" y="1491502"/>
            <a:ext cx="5257800" cy="1937498"/>
          </a:xfrm>
        </p:spPr>
        <p:txBody>
          <a:bodyPr/>
          <a:lstStyle/>
          <a:p>
            <a:r>
              <a:rPr lang="de-CH" dirty="0"/>
              <a:t>Gesundheitlicher Aspekt</a:t>
            </a:r>
          </a:p>
          <a:p>
            <a:r>
              <a:rPr lang="de-CH" dirty="0"/>
              <a:t>Geschmack</a:t>
            </a:r>
          </a:p>
          <a:p>
            <a:r>
              <a:rPr lang="de-CH" dirty="0"/>
              <a:t>Speisen können nicht anbrennen</a:t>
            </a:r>
          </a:p>
        </p:txBody>
      </p:sp>
      <p:pic>
        <p:nvPicPr>
          <p:cNvPr id="7" name="Grafik 6">
            <a:extLst>
              <a:ext uri="{FF2B5EF4-FFF2-40B4-BE49-F238E27FC236}">
                <a16:creationId xmlns:a16="http://schemas.microsoft.com/office/drawing/2014/main" id="{AEFF5F73-B055-4593-9EDB-B27AABF59883}"/>
              </a:ext>
            </a:extLst>
          </p:cNvPr>
          <p:cNvPicPr>
            <a:picLocks noChangeAspect="1"/>
          </p:cNvPicPr>
          <p:nvPr/>
        </p:nvPicPr>
        <p:blipFill>
          <a:blip r:embed="rId3"/>
          <a:stretch>
            <a:fillRect/>
          </a:stretch>
        </p:blipFill>
        <p:spPr>
          <a:xfrm>
            <a:off x="5917828" y="3429000"/>
            <a:ext cx="4497573" cy="3429000"/>
          </a:xfrm>
          <a:prstGeom prst="rect">
            <a:avLst/>
          </a:prstGeom>
        </p:spPr>
      </p:pic>
      <p:pic>
        <p:nvPicPr>
          <p:cNvPr id="9" name="Grafik 8">
            <a:extLst>
              <a:ext uri="{FF2B5EF4-FFF2-40B4-BE49-F238E27FC236}">
                <a16:creationId xmlns:a16="http://schemas.microsoft.com/office/drawing/2014/main" id="{38E27240-0E1A-4656-8DF7-28EB57E710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1491502"/>
            <a:ext cx="4418421" cy="5127012"/>
          </a:xfrm>
          <a:prstGeom prst="rect">
            <a:avLst/>
          </a:prstGeom>
        </p:spPr>
      </p:pic>
    </p:spTree>
    <p:extLst>
      <p:ext uri="{BB962C8B-B14F-4D97-AF65-F5344CB8AC3E}">
        <p14:creationId xmlns:p14="http://schemas.microsoft.com/office/powerpoint/2010/main" val="430264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498B5571-3393-4628-9722-C54C58FD9A03}"/>
              </a:ext>
            </a:extLst>
          </p:cNvPr>
          <p:cNvPicPr>
            <a:picLocks noChangeAspect="1"/>
          </p:cNvPicPr>
          <p:nvPr/>
        </p:nvPicPr>
        <p:blipFill>
          <a:blip r:embed="rId3"/>
          <a:stretch>
            <a:fillRect/>
          </a:stretch>
        </p:blipFill>
        <p:spPr>
          <a:xfrm>
            <a:off x="-201270" y="-73161"/>
            <a:ext cx="12594540" cy="6931161"/>
          </a:xfrm>
          <a:prstGeom prst="rect">
            <a:avLst/>
          </a:prstGeom>
        </p:spPr>
      </p:pic>
      <p:sp>
        <p:nvSpPr>
          <p:cNvPr id="12" name="Textfeld 11">
            <a:extLst>
              <a:ext uri="{FF2B5EF4-FFF2-40B4-BE49-F238E27FC236}">
                <a16:creationId xmlns:a16="http://schemas.microsoft.com/office/drawing/2014/main" id="{EC592E68-12AA-4779-ABEE-A58D3124926C}"/>
              </a:ext>
            </a:extLst>
          </p:cNvPr>
          <p:cNvSpPr txBox="1"/>
          <p:nvPr/>
        </p:nvSpPr>
        <p:spPr>
          <a:xfrm>
            <a:off x="0" y="5947006"/>
            <a:ext cx="3472543" cy="923330"/>
          </a:xfrm>
          <a:prstGeom prst="rect">
            <a:avLst/>
          </a:prstGeom>
          <a:noFill/>
        </p:spPr>
        <p:txBody>
          <a:bodyPr wrap="square" rtlCol="0">
            <a:spAutoFit/>
          </a:bodyPr>
          <a:lstStyle/>
          <a:p>
            <a:r>
              <a:rPr lang="de-CH" dirty="0">
                <a:solidFill>
                  <a:schemeClr val="bg1"/>
                </a:solidFill>
              </a:rPr>
              <a:t>Koch- und Haushaltungsschule Chur (STAGR FR-A-XII 7c3q-150), um 1895</a:t>
            </a:r>
          </a:p>
        </p:txBody>
      </p:sp>
    </p:spTree>
    <p:extLst>
      <p:ext uri="{BB962C8B-B14F-4D97-AF65-F5344CB8AC3E}">
        <p14:creationId xmlns:p14="http://schemas.microsoft.com/office/powerpoint/2010/main" val="3390531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80241D-3886-4904-96BC-BB933CF23DD7}"/>
              </a:ext>
            </a:extLst>
          </p:cNvPr>
          <p:cNvSpPr>
            <a:spLocks noGrp="1"/>
          </p:cNvSpPr>
          <p:nvPr>
            <p:ph type="title"/>
          </p:nvPr>
        </p:nvSpPr>
        <p:spPr/>
        <p:txBody>
          <a:bodyPr>
            <a:normAutofit/>
          </a:bodyPr>
          <a:lstStyle/>
          <a:p>
            <a:r>
              <a:rPr lang="de-CH" b="1" dirty="0">
                <a:solidFill>
                  <a:schemeClr val="accent2">
                    <a:lumMod val="75000"/>
                  </a:schemeClr>
                </a:solidFill>
              </a:rPr>
              <a:t>Die Haushaltsbibel lebt weiter</a:t>
            </a:r>
          </a:p>
        </p:txBody>
      </p:sp>
      <p:sp>
        <p:nvSpPr>
          <p:cNvPr id="3" name="Inhaltsplatzhalter 2">
            <a:extLst>
              <a:ext uri="{FF2B5EF4-FFF2-40B4-BE49-F238E27FC236}">
                <a16:creationId xmlns:a16="http://schemas.microsoft.com/office/drawing/2014/main" id="{192E55C8-F679-44DE-870A-F49DD66FDB74}"/>
              </a:ext>
            </a:extLst>
          </p:cNvPr>
          <p:cNvSpPr>
            <a:spLocks noGrp="1"/>
          </p:cNvSpPr>
          <p:nvPr>
            <p:ph idx="1"/>
          </p:nvPr>
        </p:nvSpPr>
        <p:spPr>
          <a:xfrm>
            <a:off x="838200" y="2170112"/>
            <a:ext cx="6988629" cy="2517775"/>
          </a:xfrm>
        </p:spPr>
        <p:txBody>
          <a:bodyPr>
            <a:normAutofit/>
          </a:bodyPr>
          <a:lstStyle/>
          <a:p>
            <a:pPr>
              <a:lnSpc>
                <a:spcPct val="100000"/>
              </a:lnSpc>
              <a:spcAft>
                <a:spcPts val="1800"/>
              </a:spcAft>
            </a:pPr>
            <a:r>
              <a:rPr lang="de-CH" dirty="0"/>
              <a:t>16. Auflage nach dem Tod 1905</a:t>
            </a:r>
          </a:p>
          <a:p>
            <a:pPr eaLnBrk="0" fontAlgn="base" hangingPunct="0">
              <a:lnSpc>
                <a:spcPct val="100000"/>
              </a:lnSpc>
              <a:spcBef>
                <a:spcPct val="0"/>
              </a:spcBef>
              <a:spcAft>
                <a:spcPts val="1800"/>
              </a:spcAft>
            </a:pPr>
            <a:r>
              <a:rPr kumimoji="0" lang="de-DE" altLang="de-DE" sz="2800" b="0" i="0" u="none" strike="noStrike" cap="none" normalizeH="0" baseline="0" dirty="0">
                <a:ln>
                  <a:noFill/>
                </a:ln>
                <a:solidFill>
                  <a:srgbClr val="000000"/>
                </a:solidFill>
                <a:effectLst/>
                <a:ea typeface="MS Mincho" panose="02020609040205080304" pitchFamily="49" charset="-128"/>
                <a:cs typeface="Calibri" panose="020F0502020204030204" pitchFamily="34" charset="0"/>
              </a:rPr>
              <a:t>17. Auflage </a:t>
            </a:r>
            <a:r>
              <a:rPr lang="de-DE" altLang="de-DE" dirty="0">
                <a:solidFill>
                  <a:srgbClr val="000000"/>
                </a:solidFill>
                <a:ea typeface="MS Mincho" panose="02020609040205080304" pitchFamily="49" charset="-128"/>
                <a:cs typeface="Calibri" panose="020F0502020204030204" pitchFamily="34" charset="0"/>
              </a:rPr>
              <a:t>mit Schriftleiterinnen </a:t>
            </a:r>
            <a:r>
              <a:rPr kumimoji="0" lang="de-DE" altLang="de-DE" sz="2800" b="0" i="0" u="none" strike="noStrike" cap="none" normalizeH="0" baseline="0" dirty="0">
                <a:ln>
                  <a:noFill/>
                </a:ln>
                <a:solidFill>
                  <a:srgbClr val="000000"/>
                </a:solidFill>
                <a:effectLst/>
                <a:ea typeface="MS Mincho" panose="02020609040205080304" pitchFamily="49" charset="-128"/>
                <a:cs typeface="Calibri" panose="020F0502020204030204" pitchFamily="34" charset="0"/>
              </a:rPr>
              <a:t>Ida </a:t>
            </a:r>
            <a:r>
              <a:rPr kumimoji="0" lang="de-DE" altLang="de-DE" sz="2800" b="0" i="0" u="none" strike="noStrike" cap="none" normalizeH="0" baseline="0" dirty="0" err="1">
                <a:ln>
                  <a:noFill/>
                </a:ln>
                <a:solidFill>
                  <a:srgbClr val="000000"/>
                </a:solidFill>
                <a:effectLst/>
                <a:ea typeface="MS Mincho" panose="02020609040205080304" pitchFamily="49" charset="-128"/>
                <a:cs typeface="Calibri" panose="020F0502020204030204" pitchFamily="34" charset="0"/>
              </a:rPr>
              <a:t>Bosshardt</a:t>
            </a:r>
            <a:r>
              <a:rPr kumimoji="0" lang="de-DE" altLang="de-DE" sz="2800" b="0" i="0" u="none" strike="noStrike" cap="none" normalizeH="0" baseline="0" dirty="0">
                <a:ln>
                  <a:noFill/>
                </a:ln>
                <a:solidFill>
                  <a:srgbClr val="000000"/>
                </a:solidFill>
                <a:effectLst/>
                <a:ea typeface="MS Mincho" panose="02020609040205080304" pitchFamily="49" charset="-128"/>
                <a:cs typeface="Calibri" panose="020F0502020204030204" pitchFamily="34" charset="0"/>
              </a:rPr>
              <a:t>-Winkler und Marta Schmid</a:t>
            </a:r>
          </a:p>
        </p:txBody>
      </p:sp>
      <p:pic>
        <p:nvPicPr>
          <p:cNvPr id="5" name="Grafik 4">
            <a:extLst>
              <a:ext uri="{FF2B5EF4-FFF2-40B4-BE49-F238E27FC236}">
                <a16:creationId xmlns:a16="http://schemas.microsoft.com/office/drawing/2014/main" id="{86531C8E-EEE0-49D8-96CD-E7FFDB969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52721">
            <a:off x="7750970" y="800100"/>
            <a:ext cx="3778412" cy="5257800"/>
          </a:xfrm>
          <a:prstGeom prst="rect">
            <a:avLst/>
          </a:prstGeom>
        </p:spPr>
      </p:pic>
    </p:spTree>
    <p:extLst>
      <p:ext uri="{BB962C8B-B14F-4D97-AF65-F5344CB8AC3E}">
        <p14:creationId xmlns:p14="http://schemas.microsoft.com/office/powerpoint/2010/main" val="363274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052B73-7EBC-4F98-9121-32EDCD1DD604}"/>
              </a:ext>
            </a:extLst>
          </p:cNvPr>
          <p:cNvSpPr>
            <a:spLocks noGrp="1"/>
          </p:cNvSpPr>
          <p:nvPr>
            <p:ph type="title"/>
          </p:nvPr>
        </p:nvSpPr>
        <p:spPr>
          <a:xfrm>
            <a:off x="4517571" y="528755"/>
            <a:ext cx="7123605" cy="1223043"/>
          </a:xfrm>
        </p:spPr>
        <p:txBody>
          <a:bodyPr>
            <a:normAutofit/>
          </a:bodyPr>
          <a:lstStyle/>
          <a:p>
            <a:r>
              <a:rPr lang="de-CH" b="1" dirty="0">
                <a:solidFill>
                  <a:schemeClr val="accent2">
                    <a:lumMod val="75000"/>
                  </a:schemeClr>
                </a:solidFill>
              </a:rPr>
              <a:t>Landi 1914 und die Kriegsjahre</a:t>
            </a:r>
          </a:p>
        </p:txBody>
      </p:sp>
      <p:pic>
        <p:nvPicPr>
          <p:cNvPr id="5" name="Inhaltsplatzhalter 4">
            <a:extLst>
              <a:ext uri="{FF2B5EF4-FFF2-40B4-BE49-F238E27FC236}">
                <a16:creationId xmlns:a16="http://schemas.microsoft.com/office/drawing/2014/main" id="{D12EC6FF-64FE-47E7-A5DC-E267F72027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3084" y="391885"/>
            <a:ext cx="3647602" cy="6074229"/>
          </a:xfrm>
        </p:spPr>
      </p:pic>
      <p:pic>
        <p:nvPicPr>
          <p:cNvPr id="15" name="Grafik 14">
            <a:extLst>
              <a:ext uri="{FF2B5EF4-FFF2-40B4-BE49-F238E27FC236}">
                <a16:creationId xmlns:a16="http://schemas.microsoft.com/office/drawing/2014/main" id="{5E1606A0-D06F-4D1C-A5AA-F22D8454AB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315" y="3941984"/>
            <a:ext cx="3761013" cy="2677332"/>
          </a:xfrm>
          <a:prstGeom prst="rect">
            <a:avLst/>
          </a:prstGeom>
        </p:spPr>
      </p:pic>
      <p:sp>
        <p:nvSpPr>
          <p:cNvPr id="7" name="Textfeld 6">
            <a:extLst>
              <a:ext uri="{FF2B5EF4-FFF2-40B4-BE49-F238E27FC236}">
                <a16:creationId xmlns:a16="http://schemas.microsoft.com/office/drawing/2014/main" id="{3CF2F724-CF38-4F86-940D-ACAF1C2C5541}"/>
              </a:ext>
            </a:extLst>
          </p:cNvPr>
          <p:cNvSpPr txBox="1"/>
          <p:nvPr/>
        </p:nvSpPr>
        <p:spPr>
          <a:xfrm>
            <a:off x="4517571" y="1659051"/>
            <a:ext cx="6912429" cy="2354491"/>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de-CH" sz="2800" dirty="0"/>
              <a:t>Prämiert mit Silbermedaille</a:t>
            </a:r>
          </a:p>
          <a:p>
            <a:pPr marL="285750" indent="-285750">
              <a:spcAft>
                <a:spcPts val="1800"/>
              </a:spcAft>
              <a:buFont typeface="Arial" panose="020B0604020202020204" pitchFamily="34" charset="0"/>
              <a:buChar char="•"/>
            </a:pPr>
            <a:r>
              <a:rPr lang="de-CH" sz="2800" dirty="0"/>
              <a:t>Anleitungen zur Herstellung im Eigenbau</a:t>
            </a:r>
          </a:p>
          <a:p>
            <a:pPr marL="285750" indent="-285750">
              <a:spcAft>
                <a:spcPts val="1800"/>
              </a:spcAft>
              <a:buFont typeface="Arial" panose="020B0604020202020204" pitchFamily="34" charset="0"/>
              <a:buChar char="•"/>
            </a:pPr>
            <a:r>
              <a:rPr lang="de-CH" sz="2800" dirty="0"/>
              <a:t>Verschwindet in Nachkriegszeit</a:t>
            </a:r>
          </a:p>
          <a:p>
            <a:pPr marL="285750" indent="-285750">
              <a:buFont typeface="Arial" panose="020B0604020202020204" pitchFamily="34" charset="0"/>
              <a:buChar char="•"/>
            </a:pPr>
            <a:endParaRPr lang="de-CH" dirty="0"/>
          </a:p>
        </p:txBody>
      </p:sp>
    </p:spTree>
    <p:extLst>
      <p:ext uri="{BB962C8B-B14F-4D97-AF65-F5344CB8AC3E}">
        <p14:creationId xmlns:p14="http://schemas.microsoft.com/office/powerpoint/2010/main" val="1417724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D5C16C2-FD1E-46C8-9392-82A263458065}"/>
              </a:ext>
            </a:extLst>
          </p:cNvPr>
          <p:cNvSpPr>
            <a:spLocks noGrp="1"/>
          </p:cNvSpPr>
          <p:nvPr>
            <p:ph idx="1"/>
          </p:nvPr>
        </p:nvSpPr>
        <p:spPr>
          <a:xfrm>
            <a:off x="3272181" y="1820211"/>
            <a:ext cx="4212771" cy="2390548"/>
          </a:xfrm>
        </p:spPr>
        <p:txBody>
          <a:bodyPr>
            <a:normAutofit/>
          </a:bodyPr>
          <a:lstStyle/>
          <a:p>
            <a:pPr marL="0" indent="0">
              <a:buNone/>
            </a:pPr>
            <a:r>
              <a:rPr lang="de-CH" dirty="0"/>
              <a:t>Neu:</a:t>
            </a:r>
          </a:p>
          <a:p>
            <a:r>
              <a:rPr lang="de-CH" dirty="0"/>
              <a:t>Wohnungsschmuck</a:t>
            </a:r>
          </a:p>
          <a:p>
            <a:r>
              <a:rPr lang="de-CH" dirty="0"/>
              <a:t>Nahrungsmittelkunde</a:t>
            </a:r>
          </a:p>
          <a:p>
            <a:r>
              <a:rPr lang="de-CH" dirty="0"/>
              <a:t>Kleintierzucht</a:t>
            </a:r>
          </a:p>
        </p:txBody>
      </p:sp>
      <p:pic>
        <p:nvPicPr>
          <p:cNvPr id="5" name="Grafik 4">
            <a:extLst>
              <a:ext uri="{FF2B5EF4-FFF2-40B4-BE49-F238E27FC236}">
                <a16:creationId xmlns:a16="http://schemas.microsoft.com/office/drawing/2014/main" id="{A47BFCA9-A288-4BD6-B2C1-5556E2DD9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28" y="1690688"/>
            <a:ext cx="2043166" cy="2514600"/>
          </a:xfrm>
          <a:prstGeom prst="rect">
            <a:avLst/>
          </a:prstGeom>
        </p:spPr>
      </p:pic>
      <p:pic>
        <p:nvPicPr>
          <p:cNvPr id="11" name="Grafik 10">
            <a:extLst>
              <a:ext uri="{FF2B5EF4-FFF2-40B4-BE49-F238E27FC236}">
                <a16:creationId xmlns:a16="http://schemas.microsoft.com/office/drawing/2014/main" id="{344626AC-1E2B-471C-89C7-D06CE99E2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1182" y="1136724"/>
            <a:ext cx="3286156" cy="4689443"/>
          </a:xfrm>
          <a:prstGeom prst="rect">
            <a:avLst/>
          </a:prstGeom>
        </p:spPr>
      </p:pic>
      <p:pic>
        <p:nvPicPr>
          <p:cNvPr id="9" name="Grafik 8">
            <a:extLst>
              <a:ext uri="{FF2B5EF4-FFF2-40B4-BE49-F238E27FC236}">
                <a16:creationId xmlns:a16="http://schemas.microsoft.com/office/drawing/2014/main" id="{DC648EA9-D493-4219-9036-6D1158AD9D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66040">
            <a:off x="4642057" y="4631388"/>
            <a:ext cx="3712845" cy="1847170"/>
          </a:xfrm>
          <a:prstGeom prst="rect">
            <a:avLst/>
          </a:prstGeom>
        </p:spPr>
      </p:pic>
      <p:pic>
        <p:nvPicPr>
          <p:cNvPr id="15" name="Grafik 14">
            <a:extLst>
              <a:ext uri="{FF2B5EF4-FFF2-40B4-BE49-F238E27FC236}">
                <a16:creationId xmlns:a16="http://schemas.microsoft.com/office/drawing/2014/main" id="{62FAD935-FAC4-4A1F-A5F0-CF3846BB95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37963">
            <a:off x="1216451" y="4589229"/>
            <a:ext cx="2205659" cy="1855514"/>
          </a:xfrm>
          <a:prstGeom prst="rect">
            <a:avLst/>
          </a:prstGeom>
        </p:spPr>
      </p:pic>
      <p:sp>
        <p:nvSpPr>
          <p:cNvPr id="2" name="Titel 1">
            <a:extLst>
              <a:ext uri="{FF2B5EF4-FFF2-40B4-BE49-F238E27FC236}">
                <a16:creationId xmlns:a16="http://schemas.microsoft.com/office/drawing/2014/main" id="{0EFA0BCE-6DFE-47C7-93F8-6EC079F8079C}"/>
              </a:ext>
            </a:extLst>
          </p:cNvPr>
          <p:cNvSpPr>
            <a:spLocks noGrp="1"/>
          </p:cNvSpPr>
          <p:nvPr>
            <p:ph type="title"/>
          </p:nvPr>
        </p:nvSpPr>
        <p:spPr>
          <a:xfrm>
            <a:off x="627627" y="256719"/>
            <a:ext cx="10515600" cy="972642"/>
          </a:xfrm>
        </p:spPr>
        <p:txBody>
          <a:bodyPr/>
          <a:lstStyle/>
          <a:p>
            <a:r>
              <a:rPr lang="de-CH" b="1" dirty="0">
                <a:solidFill>
                  <a:schemeClr val="accent2">
                    <a:lumMod val="75000"/>
                  </a:schemeClr>
                </a:solidFill>
              </a:rPr>
              <a:t>Reich bebildert</a:t>
            </a:r>
          </a:p>
        </p:txBody>
      </p:sp>
      <p:pic>
        <p:nvPicPr>
          <p:cNvPr id="19" name="Grafik 18">
            <a:extLst>
              <a:ext uri="{FF2B5EF4-FFF2-40B4-BE49-F238E27FC236}">
                <a16:creationId xmlns:a16="http://schemas.microsoft.com/office/drawing/2014/main" id="{1CB5C50A-4E07-4ED9-9405-A5E6E657A5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356">
            <a:off x="6350117" y="338226"/>
            <a:ext cx="2269671" cy="1513114"/>
          </a:xfrm>
          <a:prstGeom prst="rect">
            <a:avLst/>
          </a:prstGeom>
        </p:spPr>
      </p:pic>
      <p:sp>
        <p:nvSpPr>
          <p:cNvPr id="4" name="Textfeld 3">
            <a:extLst>
              <a:ext uri="{FF2B5EF4-FFF2-40B4-BE49-F238E27FC236}">
                <a16:creationId xmlns:a16="http://schemas.microsoft.com/office/drawing/2014/main" id="{6189707A-E53B-4C4D-8C7D-8AA14BB7E5B7}"/>
              </a:ext>
            </a:extLst>
          </p:cNvPr>
          <p:cNvSpPr txBox="1"/>
          <p:nvPr/>
        </p:nvSpPr>
        <p:spPr>
          <a:xfrm>
            <a:off x="2477497" y="1022443"/>
            <a:ext cx="3407930" cy="523220"/>
          </a:xfrm>
          <a:prstGeom prst="rect">
            <a:avLst/>
          </a:prstGeom>
          <a:noFill/>
        </p:spPr>
        <p:txBody>
          <a:bodyPr wrap="square" rtlCol="0">
            <a:spAutoFit/>
          </a:bodyPr>
          <a:lstStyle/>
          <a:p>
            <a:r>
              <a:rPr lang="de-CH" sz="2800" b="1" dirty="0"/>
              <a:t>24. Auflage von 1927</a:t>
            </a:r>
          </a:p>
        </p:txBody>
      </p:sp>
    </p:spTree>
    <p:extLst>
      <p:ext uri="{BB962C8B-B14F-4D97-AF65-F5344CB8AC3E}">
        <p14:creationId xmlns:p14="http://schemas.microsoft.com/office/powerpoint/2010/main" val="1136640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03AC3548-354B-4CB4-A3C9-A7053506176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9485" y="-188819"/>
            <a:ext cx="12670970" cy="7235637"/>
          </a:xfrm>
        </p:spPr>
      </p:pic>
    </p:spTree>
    <p:extLst>
      <p:ext uri="{BB962C8B-B14F-4D97-AF65-F5344CB8AC3E}">
        <p14:creationId xmlns:p14="http://schemas.microsoft.com/office/powerpoint/2010/main" val="3997078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71CDA4-50D8-4381-8D87-DF53B8E7F563}"/>
              </a:ext>
            </a:extLst>
          </p:cNvPr>
          <p:cNvSpPr>
            <a:spLocks noGrp="1"/>
          </p:cNvSpPr>
          <p:nvPr>
            <p:ph type="title"/>
          </p:nvPr>
        </p:nvSpPr>
        <p:spPr>
          <a:xfrm>
            <a:off x="838200" y="463551"/>
            <a:ext cx="10515600" cy="884555"/>
          </a:xfrm>
        </p:spPr>
        <p:txBody>
          <a:bodyPr>
            <a:normAutofit fontScale="90000"/>
          </a:bodyPr>
          <a:lstStyle/>
          <a:p>
            <a:r>
              <a:rPr lang="de-DE" b="1" dirty="0">
                <a:solidFill>
                  <a:schemeClr val="accent2">
                    <a:lumMod val="75000"/>
                  </a:schemeClr>
                </a:solidFill>
              </a:rPr>
              <a:t>Das Ende naht</a:t>
            </a:r>
            <a:br>
              <a:rPr lang="de-DE" b="1" dirty="0">
                <a:solidFill>
                  <a:schemeClr val="accent2">
                    <a:lumMod val="75000"/>
                  </a:schemeClr>
                </a:solidFill>
              </a:rPr>
            </a:br>
            <a:endParaRPr lang="de-CH" b="1" dirty="0">
              <a:solidFill>
                <a:schemeClr val="accent2">
                  <a:lumMod val="75000"/>
                </a:schemeClr>
              </a:solidFill>
            </a:endParaRPr>
          </a:p>
        </p:txBody>
      </p:sp>
      <p:sp>
        <p:nvSpPr>
          <p:cNvPr id="3" name="Inhaltsplatzhalter 2">
            <a:extLst>
              <a:ext uri="{FF2B5EF4-FFF2-40B4-BE49-F238E27FC236}">
                <a16:creationId xmlns:a16="http://schemas.microsoft.com/office/drawing/2014/main" id="{40BFDE01-544E-4F3B-80CF-43A9566F40AA}"/>
              </a:ext>
            </a:extLst>
          </p:cNvPr>
          <p:cNvSpPr>
            <a:spLocks noGrp="1"/>
          </p:cNvSpPr>
          <p:nvPr>
            <p:ph idx="1"/>
          </p:nvPr>
        </p:nvSpPr>
        <p:spPr>
          <a:xfrm>
            <a:off x="838200" y="1825625"/>
            <a:ext cx="5257800" cy="4351338"/>
          </a:xfrm>
        </p:spPr>
        <p:txBody>
          <a:bodyPr>
            <a:normAutofit/>
          </a:bodyPr>
          <a:lstStyle/>
          <a:p>
            <a:pPr eaLnBrk="0" fontAlgn="base" hangingPunct="0">
              <a:lnSpc>
                <a:spcPct val="100000"/>
              </a:lnSpc>
              <a:spcBef>
                <a:spcPct val="0"/>
              </a:spcBef>
              <a:spcAft>
                <a:spcPts val="1800"/>
              </a:spcAft>
            </a:pPr>
            <a:r>
              <a:rPr lang="de-DE" altLang="de-DE" dirty="0">
                <a:solidFill>
                  <a:srgbClr val="000000"/>
                </a:solidFill>
                <a:latin typeface="Calibri" panose="020F0502020204030204" pitchFamily="34" charset="0"/>
                <a:ea typeface="MS Mincho" panose="02020609040205080304" pitchFamily="49" charset="-128"/>
                <a:cs typeface="Calibri" panose="020F0502020204030204" pitchFamily="34" charset="0"/>
              </a:rPr>
              <a:t>Ida Winkler-</a:t>
            </a:r>
            <a:r>
              <a:rPr lang="de-DE" altLang="de-DE" dirty="0" err="1">
                <a:solidFill>
                  <a:srgbClr val="000000"/>
                </a:solidFill>
                <a:latin typeface="Calibri" panose="020F0502020204030204" pitchFamily="34" charset="0"/>
                <a:ea typeface="MS Mincho" panose="02020609040205080304" pitchFamily="49" charset="-128"/>
                <a:cs typeface="Calibri" panose="020F0502020204030204" pitchFamily="34" charset="0"/>
              </a:rPr>
              <a:t>Bosshardt</a:t>
            </a:r>
            <a:r>
              <a:rPr lang="de-DE" altLang="de-DE" dirty="0">
                <a:solidFill>
                  <a:srgbClr val="000000"/>
                </a:solidFill>
                <a:latin typeface="Calibri" panose="020F0502020204030204" pitchFamily="34" charset="0"/>
                <a:ea typeface="MS Mincho" panose="02020609040205080304" pitchFamily="49" charset="-128"/>
                <a:cs typeface="Calibri" panose="020F0502020204030204" pitchFamily="34" charset="0"/>
              </a:rPr>
              <a:t> stirbt</a:t>
            </a:r>
          </a:p>
          <a:p>
            <a:pPr eaLnBrk="0" fontAlgn="base" hangingPunct="0">
              <a:lnSpc>
                <a:spcPct val="100000"/>
              </a:lnSpc>
              <a:spcBef>
                <a:spcPct val="0"/>
              </a:spcBef>
              <a:spcAft>
                <a:spcPts val="1800"/>
              </a:spcAft>
            </a:pPr>
            <a:r>
              <a:rPr kumimoji="0" lang="de-DE" altLang="de-DE" sz="2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cs typeface="Calibri" panose="020F0502020204030204" pitchFamily="34" charset="0"/>
              </a:rPr>
              <a:t>Vitaminforschung und Rohkost </a:t>
            </a:r>
          </a:p>
          <a:p>
            <a:pPr eaLnBrk="0" fontAlgn="base" hangingPunct="0">
              <a:lnSpc>
                <a:spcPct val="100000"/>
              </a:lnSpc>
              <a:spcBef>
                <a:spcPct val="0"/>
              </a:spcBef>
              <a:spcAft>
                <a:spcPts val="1800"/>
              </a:spcAft>
            </a:pPr>
            <a:r>
              <a:rPr kumimoji="0" lang="de-DE" altLang="de-DE" sz="2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cs typeface="Calibri" panose="020F0502020204030204" pitchFamily="34" charset="0"/>
              </a:rPr>
              <a:t>Lagerhaltung </a:t>
            </a:r>
          </a:p>
        </p:txBody>
      </p:sp>
      <p:pic>
        <p:nvPicPr>
          <p:cNvPr id="5" name="Grafik 4">
            <a:extLst>
              <a:ext uri="{FF2B5EF4-FFF2-40B4-BE49-F238E27FC236}">
                <a16:creationId xmlns:a16="http://schemas.microsoft.com/office/drawing/2014/main" id="{15BF8542-4DC9-41FB-8A98-3A692B92D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7317">
            <a:off x="6717836" y="0"/>
            <a:ext cx="4973421" cy="6858000"/>
          </a:xfrm>
          <a:prstGeom prst="rect">
            <a:avLst/>
          </a:prstGeom>
        </p:spPr>
      </p:pic>
      <p:pic>
        <p:nvPicPr>
          <p:cNvPr id="7" name="Grafik 6">
            <a:extLst>
              <a:ext uri="{FF2B5EF4-FFF2-40B4-BE49-F238E27FC236}">
                <a16:creationId xmlns:a16="http://schemas.microsoft.com/office/drawing/2014/main" id="{44FA1750-E2D9-4476-B83B-DDD9DB7D7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935714"/>
            <a:ext cx="3616194" cy="2934343"/>
          </a:xfrm>
          <a:prstGeom prst="rect">
            <a:avLst/>
          </a:prstGeom>
        </p:spPr>
      </p:pic>
      <p:sp>
        <p:nvSpPr>
          <p:cNvPr id="4" name="Textfeld 3">
            <a:extLst>
              <a:ext uri="{FF2B5EF4-FFF2-40B4-BE49-F238E27FC236}">
                <a16:creationId xmlns:a16="http://schemas.microsoft.com/office/drawing/2014/main" id="{CF3D5DC6-C16F-4044-A3B9-31661CF71762}"/>
              </a:ext>
            </a:extLst>
          </p:cNvPr>
          <p:cNvSpPr txBox="1"/>
          <p:nvPr/>
        </p:nvSpPr>
        <p:spPr>
          <a:xfrm>
            <a:off x="838200" y="905828"/>
            <a:ext cx="3677920" cy="523220"/>
          </a:xfrm>
          <a:prstGeom prst="rect">
            <a:avLst/>
          </a:prstGeom>
          <a:noFill/>
        </p:spPr>
        <p:txBody>
          <a:bodyPr wrap="square" rtlCol="0">
            <a:spAutoFit/>
          </a:bodyPr>
          <a:lstStyle/>
          <a:p>
            <a:r>
              <a:rPr lang="de-DE" sz="2800" b="1" dirty="0"/>
              <a:t>28. Auflage von 1950</a:t>
            </a:r>
            <a:endParaRPr lang="de-CH" sz="2800" dirty="0"/>
          </a:p>
        </p:txBody>
      </p:sp>
    </p:spTree>
    <p:extLst>
      <p:ext uri="{BB962C8B-B14F-4D97-AF65-F5344CB8AC3E}">
        <p14:creationId xmlns:p14="http://schemas.microsoft.com/office/powerpoint/2010/main" val="355348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2E3947-2DC9-4F27-8EB7-3E2871EDC83E}"/>
              </a:ext>
            </a:extLst>
          </p:cNvPr>
          <p:cNvSpPr>
            <a:spLocks noGrp="1"/>
          </p:cNvSpPr>
          <p:nvPr>
            <p:ph type="title"/>
          </p:nvPr>
        </p:nvSpPr>
        <p:spPr/>
        <p:txBody>
          <a:bodyPr/>
          <a:lstStyle/>
          <a:p>
            <a:r>
              <a:rPr lang="de-CH" b="1" dirty="0">
                <a:solidFill>
                  <a:schemeClr val="accent2">
                    <a:lumMod val="75000"/>
                  </a:schemeClr>
                </a:solidFill>
              </a:rPr>
              <a:t>Küchen-Geschichte</a:t>
            </a:r>
          </a:p>
        </p:txBody>
      </p:sp>
      <p:sp>
        <p:nvSpPr>
          <p:cNvPr id="3" name="Inhaltsplatzhalter 2">
            <a:extLst>
              <a:ext uri="{FF2B5EF4-FFF2-40B4-BE49-F238E27FC236}">
                <a16:creationId xmlns:a16="http://schemas.microsoft.com/office/drawing/2014/main" id="{4CFDC888-08E8-4A90-8050-FA4C6D35DA59}"/>
              </a:ext>
            </a:extLst>
          </p:cNvPr>
          <p:cNvSpPr>
            <a:spLocks noGrp="1"/>
          </p:cNvSpPr>
          <p:nvPr>
            <p:ph idx="1"/>
          </p:nvPr>
        </p:nvSpPr>
        <p:spPr>
          <a:xfrm>
            <a:off x="838200" y="1609237"/>
            <a:ext cx="10515600" cy="4351338"/>
          </a:xfrm>
        </p:spPr>
        <p:txBody>
          <a:bodyPr/>
          <a:lstStyle/>
          <a:p>
            <a:r>
              <a:rPr lang="de-CH" dirty="0"/>
              <a:t>Gemauerter Herd</a:t>
            </a:r>
          </a:p>
          <a:p>
            <a:r>
              <a:rPr lang="de-CH" dirty="0"/>
              <a:t>Eisenherd</a:t>
            </a:r>
          </a:p>
          <a:p>
            <a:r>
              <a:rPr lang="de-CH" dirty="0"/>
              <a:t>Gasherd</a:t>
            </a:r>
          </a:p>
          <a:p>
            <a:r>
              <a:rPr lang="de-CH" dirty="0"/>
              <a:t>elektrischer Herd</a:t>
            </a:r>
          </a:p>
          <a:p>
            <a:pPr marL="0" indent="0">
              <a:buNone/>
            </a:pPr>
            <a:r>
              <a:rPr lang="de-CH" dirty="0"/>
              <a:t>…. und eine Vielzahl an Küchengeräten</a:t>
            </a:r>
          </a:p>
        </p:txBody>
      </p:sp>
      <p:pic>
        <p:nvPicPr>
          <p:cNvPr id="5" name="Grafik 4">
            <a:extLst>
              <a:ext uri="{FF2B5EF4-FFF2-40B4-BE49-F238E27FC236}">
                <a16:creationId xmlns:a16="http://schemas.microsoft.com/office/drawing/2014/main" id="{A48D736B-0036-443D-B528-5DB408127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1419" y="4660142"/>
            <a:ext cx="2851304" cy="1948543"/>
          </a:xfrm>
          <a:prstGeom prst="rect">
            <a:avLst/>
          </a:prstGeom>
        </p:spPr>
      </p:pic>
      <p:pic>
        <p:nvPicPr>
          <p:cNvPr id="7" name="Grafik 6">
            <a:extLst>
              <a:ext uri="{FF2B5EF4-FFF2-40B4-BE49-F238E27FC236}">
                <a16:creationId xmlns:a16="http://schemas.microsoft.com/office/drawing/2014/main" id="{C73CA526-D23F-4064-A900-EFB02C0C9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1637" y="1501836"/>
            <a:ext cx="1971086" cy="3124200"/>
          </a:xfrm>
          <a:prstGeom prst="rect">
            <a:avLst/>
          </a:prstGeom>
        </p:spPr>
      </p:pic>
      <p:pic>
        <p:nvPicPr>
          <p:cNvPr id="8" name="Grafik 7">
            <a:extLst>
              <a:ext uri="{FF2B5EF4-FFF2-40B4-BE49-F238E27FC236}">
                <a16:creationId xmlns:a16="http://schemas.microsoft.com/office/drawing/2014/main" id="{6DC18089-A65B-40EB-9155-CEF12D5D21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877" y="4390168"/>
            <a:ext cx="1971086" cy="2398562"/>
          </a:xfrm>
          <a:prstGeom prst="rect">
            <a:avLst/>
          </a:prstGeom>
        </p:spPr>
      </p:pic>
      <p:pic>
        <p:nvPicPr>
          <p:cNvPr id="10" name="Grafik 9">
            <a:extLst>
              <a:ext uri="{FF2B5EF4-FFF2-40B4-BE49-F238E27FC236}">
                <a16:creationId xmlns:a16="http://schemas.microsoft.com/office/drawing/2014/main" id="{EF36BB8C-C878-454A-83DB-4E85AFF4B8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3951" y="4830791"/>
            <a:ext cx="3409303" cy="1957938"/>
          </a:xfrm>
          <a:prstGeom prst="rect">
            <a:avLst/>
          </a:prstGeom>
        </p:spPr>
      </p:pic>
      <p:pic>
        <p:nvPicPr>
          <p:cNvPr id="11" name="Inhaltsplatzhalter 4">
            <a:extLst>
              <a:ext uri="{FF2B5EF4-FFF2-40B4-BE49-F238E27FC236}">
                <a16:creationId xmlns:a16="http://schemas.microsoft.com/office/drawing/2014/main" id="{23A59A39-F0A5-43A1-B9E7-B3D90E1946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2093" y="4366282"/>
            <a:ext cx="1559268" cy="2422447"/>
          </a:xfrm>
          <a:prstGeom prst="rect">
            <a:avLst/>
          </a:prstGeom>
        </p:spPr>
      </p:pic>
      <p:pic>
        <p:nvPicPr>
          <p:cNvPr id="12" name="Inhaltsplatzhalter 8">
            <a:extLst>
              <a:ext uri="{FF2B5EF4-FFF2-40B4-BE49-F238E27FC236}">
                <a16:creationId xmlns:a16="http://schemas.microsoft.com/office/drawing/2014/main" id="{41715193-29BB-4F37-AA34-F24F4EDF6B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5284" y="781082"/>
            <a:ext cx="4674433" cy="2736573"/>
          </a:xfrm>
          <a:prstGeom prst="rect">
            <a:avLst/>
          </a:prstGeom>
        </p:spPr>
      </p:pic>
    </p:spTree>
    <p:extLst>
      <p:ext uri="{BB962C8B-B14F-4D97-AF65-F5344CB8AC3E}">
        <p14:creationId xmlns:p14="http://schemas.microsoft.com/office/powerpoint/2010/main" val="383121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00CAF2B-12FF-491B-B27A-CA3895428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393306"/>
          </a:xfrm>
          <a:prstGeom prst="rect">
            <a:avLst/>
          </a:prstGeom>
        </p:spPr>
      </p:pic>
    </p:spTree>
    <p:extLst>
      <p:ext uri="{BB962C8B-B14F-4D97-AF65-F5344CB8AC3E}">
        <p14:creationId xmlns:p14="http://schemas.microsoft.com/office/powerpoint/2010/main" val="3024686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21F83E1-5DED-4F81-8A79-4B01BAA9F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0257" cy="7083846"/>
          </a:xfrm>
          <a:prstGeom prst="rect">
            <a:avLst/>
          </a:prstGeom>
        </p:spPr>
      </p:pic>
      <p:pic>
        <p:nvPicPr>
          <p:cNvPr id="11" name="Grafik 10">
            <a:extLst>
              <a:ext uri="{FF2B5EF4-FFF2-40B4-BE49-F238E27FC236}">
                <a16:creationId xmlns:a16="http://schemas.microsoft.com/office/drawing/2014/main" id="{62309654-8DCD-42ED-84AF-D7C7840348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405" y="1798503"/>
            <a:ext cx="3102677" cy="3756753"/>
          </a:xfrm>
          <a:prstGeom prst="rect">
            <a:avLst/>
          </a:prstGeom>
        </p:spPr>
      </p:pic>
    </p:spTree>
    <p:extLst>
      <p:ext uri="{BB962C8B-B14F-4D97-AF65-F5344CB8AC3E}">
        <p14:creationId xmlns:p14="http://schemas.microsoft.com/office/powerpoint/2010/main" val="2564863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ABA9220-EB2C-4F8B-8104-FF9471249E5B}"/>
              </a:ext>
            </a:extLst>
          </p:cNvPr>
          <p:cNvPicPr>
            <a:picLocks noChangeAspect="1"/>
          </p:cNvPicPr>
          <p:nvPr/>
        </p:nvPicPr>
        <p:blipFill>
          <a:blip r:embed="rId3"/>
          <a:stretch>
            <a:fillRect/>
          </a:stretch>
        </p:blipFill>
        <p:spPr>
          <a:xfrm>
            <a:off x="240632" y="0"/>
            <a:ext cx="7018990" cy="6832497"/>
          </a:xfrm>
          <a:prstGeom prst="rect">
            <a:avLst/>
          </a:prstGeom>
        </p:spPr>
      </p:pic>
      <p:sp>
        <p:nvSpPr>
          <p:cNvPr id="2" name="Titel 1">
            <a:extLst>
              <a:ext uri="{FF2B5EF4-FFF2-40B4-BE49-F238E27FC236}">
                <a16:creationId xmlns:a16="http://schemas.microsoft.com/office/drawing/2014/main" id="{9EE89D1C-A89B-474C-B3BB-471A57AF0E67}"/>
              </a:ext>
            </a:extLst>
          </p:cNvPr>
          <p:cNvSpPr>
            <a:spLocks noGrp="1"/>
          </p:cNvSpPr>
          <p:nvPr>
            <p:ph type="title"/>
          </p:nvPr>
        </p:nvSpPr>
        <p:spPr>
          <a:xfrm>
            <a:off x="7161196" y="860491"/>
            <a:ext cx="4790172" cy="1452658"/>
          </a:xfrm>
        </p:spPr>
        <p:txBody>
          <a:bodyPr>
            <a:normAutofit/>
          </a:bodyPr>
          <a:lstStyle/>
          <a:p>
            <a:r>
              <a:rPr lang="de-DE" b="1" dirty="0">
                <a:solidFill>
                  <a:schemeClr val="accent2">
                    <a:lumMod val="75000"/>
                  </a:schemeClr>
                </a:solidFill>
              </a:rPr>
              <a:t>Der Geist wächst an den Schwierigkeiten</a:t>
            </a:r>
            <a:endParaRPr lang="de-CH" b="1" dirty="0">
              <a:solidFill>
                <a:schemeClr val="accent2">
                  <a:lumMod val="75000"/>
                </a:schemeClr>
              </a:solidFill>
            </a:endParaRPr>
          </a:p>
        </p:txBody>
      </p:sp>
      <p:sp>
        <p:nvSpPr>
          <p:cNvPr id="3" name="Inhaltsplatzhalter 2">
            <a:extLst>
              <a:ext uri="{FF2B5EF4-FFF2-40B4-BE49-F238E27FC236}">
                <a16:creationId xmlns:a16="http://schemas.microsoft.com/office/drawing/2014/main" id="{BF0D481F-CFD4-48DA-ABFD-F5AE20DF249D}"/>
              </a:ext>
            </a:extLst>
          </p:cNvPr>
          <p:cNvSpPr>
            <a:spLocks noGrp="1"/>
          </p:cNvSpPr>
          <p:nvPr>
            <p:ph idx="1"/>
          </p:nvPr>
        </p:nvSpPr>
        <p:spPr>
          <a:xfrm>
            <a:off x="7712889" y="2574248"/>
            <a:ext cx="3785211" cy="3010780"/>
          </a:xfrm>
        </p:spPr>
        <p:txBody>
          <a:bodyPr/>
          <a:lstStyle/>
          <a:p>
            <a:r>
              <a:rPr lang="de-DE" dirty="0"/>
              <a:t>Rückgratverkrümmung im 12. Lebensjahr</a:t>
            </a:r>
          </a:p>
          <a:p>
            <a:r>
              <a:rPr lang="de-DE" dirty="0"/>
              <a:t>1848: Tod der Mutter im 19. Lebensjahr </a:t>
            </a:r>
          </a:p>
          <a:p>
            <a:endParaRPr lang="de-CH" dirty="0"/>
          </a:p>
        </p:txBody>
      </p:sp>
    </p:spTree>
    <p:extLst>
      <p:ext uri="{BB962C8B-B14F-4D97-AF65-F5344CB8AC3E}">
        <p14:creationId xmlns:p14="http://schemas.microsoft.com/office/powerpoint/2010/main" val="268364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5DBEF97-6064-4900-A102-101360071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09345">
            <a:off x="7458998" y="335094"/>
            <a:ext cx="3799187" cy="6291550"/>
          </a:xfrm>
          <a:prstGeom prst="rect">
            <a:avLst/>
          </a:prstGeom>
        </p:spPr>
      </p:pic>
      <p:sp>
        <p:nvSpPr>
          <p:cNvPr id="2" name="Titel 1">
            <a:extLst>
              <a:ext uri="{FF2B5EF4-FFF2-40B4-BE49-F238E27FC236}">
                <a16:creationId xmlns:a16="http://schemas.microsoft.com/office/drawing/2014/main" id="{738235F6-06EA-4422-8B29-31F878E71F8E}"/>
              </a:ext>
            </a:extLst>
          </p:cNvPr>
          <p:cNvSpPr>
            <a:spLocks noGrp="1"/>
          </p:cNvSpPr>
          <p:nvPr>
            <p:ph type="title"/>
          </p:nvPr>
        </p:nvSpPr>
        <p:spPr>
          <a:xfrm>
            <a:off x="731922" y="384376"/>
            <a:ext cx="8305801" cy="1325563"/>
          </a:xfrm>
        </p:spPr>
        <p:txBody>
          <a:bodyPr>
            <a:normAutofit/>
          </a:bodyPr>
          <a:lstStyle/>
          <a:p>
            <a:r>
              <a:rPr lang="de-DE" b="1" dirty="0">
                <a:solidFill>
                  <a:schemeClr val="accent2">
                    <a:lumMod val="75000"/>
                  </a:schemeClr>
                </a:solidFill>
              </a:rPr>
              <a:t>Ein Kochbuch für junge Frauen</a:t>
            </a:r>
            <a:endParaRPr lang="de-CH" b="1" dirty="0">
              <a:solidFill>
                <a:schemeClr val="accent2">
                  <a:lumMod val="75000"/>
                </a:schemeClr>
              </a:solidFill>
            </a:endParaRPr>
          </a:p>
        </p:txBody>
      </p:sp>
      <p:sp>
        <p:nvSpPr>
          <p:cNvPr id="6" name="Textfeld 5">
            <a:extLst>
              <a:ext uri="{FF2B5EF4-FFF2-40B4-BE49-F238E27FC236}">
                <a16:creationId xmlns:a16="http://schemas.microsoft.com/office/drawing/2014/main" id="{FD60FDDF-F12F-4A28-863A-12CF970734E2}"/>
              </a:ext>
            </a:extLst>
          </p:cNvPr>
          <p:cNvSpPr txBox="1"/>
          <p:nvPr/>
        </p:nvSpPr>
        <p:spPr>
          <a:xfrm>
            <a:off x="731922" y="2430875"/>
            <a:ext cx="6420440" cy="270843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de-CH" sz="2800" dirty="0"/>
              <a:t>Briefwechsel zwischen Marie an Anna</a:t>
            </a:r>
          </a:p>
          <a:p>
            <a:pPr marL="285750" indent="-285750">
              <a:spcAft>
                <a:spcPts val="1200"/>
              </a:spcAft>
              <a:buFont typeface="Arial" panose="020B0604020202020204" pitchFamily="34" charset="0"/>
              <a:buChar char="•"/>
            </a:pPr>
            <a:r>
              <a:rPr lang="de-CH" sz="2800" dirty="0"/>
              <a:t>Rezepte: Suppen, Mehl- und Eierspeisen, Gemüse, Kompotte, Fleisch</a:t>
            </a:r>
          </a:p>
          <a:p>
            <a:pPr marL="285750" indent="-285750">
              <a:spcAft>
                <a:spcPts val="1200"/>
              </a:spcAft>
              <a:buFont typeface="Arial" panose="020B0604020202020204" pitchFamily="34" charset="0"/>
              <a:buChar char="•"/>
            </a:pPr>
            <a:r>
              <a:rPr lang="de-CH" sz="2800" dirty="0"/>
              <a:t>Stricken, Nähen, Flicken</a:t>
            </a:r>
          </a:p>
          <a:p>
            <a:pPr marL="285750" indent="-285750">
              <a:spcAft>
                <a:spcPts val="1200"/>
              </a:spcAft>
              <a:buFont typeface="Arial" panose="020B0604020202020204" pitchFamily="34" charset="0"/>
              <a:buChar char="•"/>
            </a:pPr>
            <a:r>
              <a:rPr lang="de-CH" sz="2800" dirty="0"/>
              <a:t>Krankenpflege</a:t>
            </a:r>
          </a:p>
        </p:txBody>
      </p:sp>
      <p:sp>
        <p:nvSpPr>
          <p:cNvPr id="8" name="Textfeld 7">
            <a:extLst>
              <a:ext uri="{FF2B5EF4-FFF2-40B4-BE49-F238E27FC236}">
                <a16:creationId xmlns:a16="http://schemas.microsoft.com/office/drawing/2014/main" id="{39AC2416-999A-470F-94AC-66788112D6C1}"/>
              </a:ext>
            </a:extLst>
          </p:cNvPr>
          <p:cNvSpPr txBox="1"/>
          <p:nvPr/>
        </p:nvSpPr>
        <p:spPr>
          <a:xfrm>
            <a:off x="731922" y="1689197"/>
            <a:ext cx="5536504" cy="523220"/>
          </a:xfrm>
          <a:prstGeom prst="rect">
            <a:avLst/>
          </a:prstGeom>
          <a:noFill/>
        </p:spPr>
        <p:txBody>
          <a:bodyPr wrap="square" rtlCol="0">
            <a:spAutoFit/>
          </a:bodyPr>
          <a:lstStyle/>
          <a:p>
            <a:r>
              <a:rPr lang="de-CH" sz="2800" b="1" dirty="0"/>
              <a:t>1. Auflage von 1860</a:t>
            </a:r>
          </a:p>
        </p:txBody>
      </p:sp>
    </p:spTree>
    <p:extLst>
      <p:ext uri="{BB962C8B-B14F-4D97-AF65-F5344CB8AC3E}">
        <p14:creationId xmlns:p14="http://schemas.microsoft.com/office/powerpoint/2010/main" val="13398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C0D578-D9FF-4DC0-B724-48AA4A99C067}"/>
              </a:ext>
            </a:extLst>
          </p:cNvPr>
          <p:cNvSpPr>
            <a:spLocks noGrp="1"/>
          </p:cNvSpPr>
          <p:nvPr>
            <p:ph type="title"/>
          </p:nvPr>
        </p:nvSpPr>
        <p:spPr>
          <a:xfrm>
            <a:off x="346509" y="403626"/>
            <a:ext cx="7070558" cy="1325563"/>
          </a:xfrm>
        </p:spPr>
        <p:txBody>
          <a:bodyPr/>
          <a:lstStyle/>
          <a:p>
            <a:r>
              <a:rPr lang="de-CH" b="1" dirty="0">
                <a:solidFill>
                  <a:schemeClr val="accent2">
                    <a:lumMod val="75000"/>
                  </a:schemeClr>
                </a:solidFill>
              </a:rPr>
              <a:t>Vom Bestseller zum Longseller</a:t>
            </a:r>
          </a:p>
        </p:txBody>
      </p:sp>
      <p:sp>
        <p:nvSpPr>
          <p:cNvPr id="3" name="Inhaltsplatzhalter 2">
            <a:extLst>
              <a:ext uri="{FF2B5EF4-FFF2-40B4-BE49-F238E27FC236}">
                <a16:creationId xmlns:a16="http://schemas.microsoft.com/office/drawing/2014/main" id="{5744B23B-5E92-429B-9EBC-8BB67BEACDAE}"/>
              </a:ext>
            </a:extLst>
          </p:cNvPr>
          <p:cNvSpPr>
            <a:spLocks noGrp="1"/>
          </p:cNvSpPr>
          <p:nvPr>
            <p:ph idx="1"/>
          </p:nvPr>
        </p:nvSpPr>
        <p:spPr>
          <a:xfrm>
            <a:off x="3413059" y="2204449"/>
            <a:ext cx="4535345" cy="4351338"/>
          </a:xfrm>
        </p:spPr>
        <p:txBody>
          <a:bodyPr>
            <a:normAutofit/>
          </a:bodyPr>
          <a:lstStyle/>
          <a:p>
            <a:pPr>
              <a:spcBef>
                <a:spcPts val="0"/>
              </a:spcBef>
              <a:spcAft>
                <a:spcPts val="1800"/>
              </a:spcAft>
            </a:pPr>
            <a:r>
              <a:rPr lang="de-CH" dirty="0"/>
              <a:t>30 Auflagen von 1860-1964</a:t>
            </a:r>
          </a:p>
          <a:p>
            <a:pPr>
              <a:spcBef>
                <a:spcPts val="0"/>
              </a:spcBef>
              <a:spcAft>
                <a:spcPts val="1800"/>
              </a:spcAft>
            </a:pPr>
            <a:r>
              <a:rPr lang="de-CH" dirty="0"/>
              <a:t>14 Überarbeitungen durch Susanne Müller</a:t>
            </a:r>
          </a:p>
          <a:p>
            <a:pPr>
              <a:spcBef>
                <a:spcPts val="0"/>
              </a:spcBef>
              <a:spcAft>
                <a:spcPts val="1800"/>
              </a:spcAft>
            </a:pPr>
            <a:r>
              <a:rPr lang="de-CH" dirty="0"/>
              <a:t>Buch wird immer dicker: Haushaltsbibel</a:t>
            </a:r>
          </a:p>
        </p:txBody>
      </p:sp>
      <p:pic>
        <p:nvPicPr>
          <p:cNvPr id="5" name="Grafik 4">
            <a:extLst>
              <a:ext uri="{FF2B5EF4-FFF2-40B4-BE49-F238E27FC236}">
                <a16:creationId xmlns:a16="http://schemas.microsoft.com/office/drawing/2014/main" id="{55FAB078-9D66-49BA-9C17-5A5964931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07933"/>
            <a:ext cx="2750979" cy="4812448"/>
          </a:xfrm>
          <a:prstGeom prst="rect">
            <a:avLst/>
          </a:prstGeom>
        </p:spPr>
      </p:pic>
      <p:pic>
        <p:nvPicPr>
          <p:cNvPr id="6" name="Grafik 5">
            <a:extLst>
              <a:ext uri="{FF2B5EF4-FFF2-40B4-BE49-F238E27FC236}">
                <a16:creationId xmlns:a16="http://schemas.microsoft.com/office/drawing/2014/main" id="{158BF469-F942-4D31-A1D8-204562BEF6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36157">
            <a:off x="8092450" y="869145"/>
            <a:ext cx="3770352" cy="5442857"/>
          </a:xfrm>
          <a:prstGeom prst="rect">
            <a:avLst/>
          </a:prstGeom>
        </p:spPr>
      </p:pic>
    </p:spTree>
    <p:extLst>
      <p:ext uri="{BB962C8B-B14F-4D97-AF65-F5344CB8AC3E}">
        <p14:creationId xmlns:p14="http://schemas.microsoft.com/office/powerpoint/2010/main" val="416448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0590D3D3-3B7C-426E-8614-50EE118C838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7318" y="-77002"/>
            <a:ext cx="12389318" cy="9947702"/>
          </a:xfrm>
        </p:spPr>
      </p:pic>
      <p:sp>
        <p:nvSpPr>
          <p:cNvPr id="2" name="Titel 1">
            <a:extLst>
              <a:ext uri="{FF2B5EF4-FFF2-40B4-BE49-F238E27FC236}">
                <a16:creationId xmlns:a16="http://schemas.microsoft.com/office/drawing/2014/main" id="{3E06C3F2-E136-4FC7-8182-BCC22C08A791}"/>
              </a:ext>
            </a:extLst>
          </p:cNvPr>
          <p:cNvSpPr>
            <a:spLocks noGrp="1"/>
          </p:cNvSpPr>
          <p:nvPr>
            <p:ph type="title"/>
          </p:nvPr>
        </p:nvSpPr>
        <p:spPr>
          <a:xfrm>
            <a:off x="256317" y="108501"/>
            <a:ext cx="7742276" cy="1325563"/>
          </a:xfrm>
        </p:spPr>
        <p:txBody>
          <a:bodyPr>
            <a:normAutofit/>
          </a:bodyPr>
          <a:lstStyle/>
          <a:p>
            <a:endParaRPr lang="de-CH" b="1" dirty="0">
              <a:solidFill>
                <a:schemeClr val="accent2">
                  <a:lumMod val="50000"/>
                </a:schemeClr>
              </a:solidFill>
            </a:endParaRPr>
          </a:p>
        </p:txBody>
      </p:sp>
    </p:spTree>
    <p:extLst>
      <p:ext uri="{BB962C8B-B14F-4D97-AF65-F5344CB8AC3E}">
        <p14:creationId xmlns:p14="http://schemas.microsoft.com/office/powerpoint/2010/main" val="1693558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C0D578-D9FF-4DC0-B724-48AA4A99C067}"/>
              </a:ext>
            </a:extLst>
          </p:cNvPr>
          <p:cNvSpPr>
            <a:spLocks noGrp="1"/>
          </p:cNvSpPr>
          <p:nvPr>
            <p:ph type="title"/>
          </p:nvPr>
        </p:nvSpPr>
        <p:spPr>
          <a:xfrm>
            <a:off x="455595" y="518160"/>
            <a:ext cx="7070558" cy="1325563"/>
          </a:xfrm>
        </p:spPr>
        <p:txBody>
          <a:bodyPr/>
          <a:lstStyle/>
          <a:p>
            <a:r>
              <a:rPr lang="de-CH" b="1" dirty="0">
                <a:solidFill>
                  <a:schemeClr val="accent2">
                    <a:lumMod val="75000"/>
                  </a:schemeClr>
                </a:solidFill>
              </a:rPr>
              <a:t>Ordnungsliebe, Sauberkeit</a:t>
            </a:r>
            <a:br>
              <a:rPr lang="de-CH" b="1" dirty="0">
                <a:solidFill>
                  <a:schemeClr val="accent2">
                    <a:lumMod val="75000"/>
                  </a:schemeClr>
                </a:solidFill>
              </a:rPr>
            </a:br>
            <a:r>
              <a:rPr lang="de-CH" b="1" dirty="0">
                <a:solidFill>
                  <a:schemeClr val="accent2">
                    <a:lumMod val="75000"/>
                  </a:schemeClr>
                </a:solidFill>
              </a:rPr>
              <a:t>Sparsamkeit, Frömmigkeit</a:t>
            </a:r>
          </a:p>
        </p:txBody>
      </p:sp>
      <p:sp>
        <p:nvSpPr>
          <p:cNvPr id="3" name="Inhaltsplatzhalter 2">
            <a:extLst>
              <a:ext uri="{FF2B5EF4-FFF2-40B4-BE49-F238E27FC236}">
                <a16:creationId xmlns:a16="http://schemas.microsoft.com/office/drawing/2014/main" id="{5744B23B-5E92-429B-9EBC-8BB67BEACDAE}"/>
              </a:ext>
            </a:extLst>
          </p:cNvPr>
          <p:cNvSpPr>
            <a:spLocks noGrp="1"/>
          </p:cNvSpPr>
          <p:nvPr>
            <p:ph idx="1"/>
          </p:nvPr>
        </p:nvSpPr>
        <p:spPr>
          <a:xfrm>
            <a:off x="455595" y="2901933"/>
            <a:ext cx="5640405" cy="2879107"/>
          </a:xfrm>
        </p:spPr>
        <p:txBody>
          <a:bodyPr>
            <a:normAutofit/>
          </a:bodyPr>
          <a:lstStyle/>
          <a:p>
            <a:pPr>
              <a:spcBef>
                <a:spcPts val="0"/>
              </a:spcBef>
              <a:spcAft>
                <a:spcPts val="1800"/>
              </a:spcAft>
            </a:pPr>
            <a:r>
              <a:rPr lang="de-CH" dirty="0"/>
              <a:t>Ernährungslehre</a:t>
            </a:r>
          </a:p>
          <a:p>
            <a:pPr>
              <a:spcBef>
                <a:spcPts val="0"/>
              </a:spcBef>
              <a:spcAft>
                <a:spcPts val="1800"/>
              </a:spcAft>
            </a:pPr>
            <a:r>
              <a:rPr lang="de-CH" dirty="0"/>
              <a:t>Erweiterte Rezeptsammlung</a:t>
            </a:r>
          </a:p>
          <a:p>
            <a:pPr>
              <a:spcBef>
                <a:spcPts val="0"/>
              </a:spcBef>
              <a:spcAft>
                <a:spcPts val="1800"/>
              </a:spcAft>
            </a:pPr>
            <a:r>
              <a:rPr lang="de-CH" dirty="0"/>
              <a:t>Gartenbau zur Selbstversorgung</a:t>
            </a:r>
          </a:p>
        </p:txBody>
      </p:sp>
      <p:pic>
        <p:nvPicPr>
          <p:cNvPr id="7" name="Grafik 6">
            <a:extLst>
              <a:ext uri="{FF2B5EF4-FFF2-40B4-BE49-F238E27FC236}">
                <a16:creationId xmlns:a16="http://schemas.microsoft.com/office/drawing/2014/main" id="{C84BDAFB-B148-4FEC-976E-1FB3B88DA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48217">
            <a:off x="7598983" y="497926"/>
            <a:ext cx="4028669" cy="6402482"/>
          </a:xfrm>
          <a:prstGeom prst="rect">
            <a:avLst/>
          </a:prstGeom>
        </p:spPr>
      </p:pic>
      <p:sp>
        <p:nvSpPr>
          <p:cNvPr id="4" name="Textfeld 3">
            <a:extLst>
              <a:ext uri="{FF2B5EF4-FFF2-40B4-BE49-F238E27FC236}">
                <a16:creationId xmlns:a16="http://schemas.microsoft.com/office/drawing/2014/main" id="{E28595F7-FB39-48CD-8917-52D116054336}"/>
              </a:ext>
            </a:extLst>
          </p:cNvPr>
          <p:cNvSpPr txBox="1"/>
          <p:nvPr/>
        </p:nvSpPr>
        <p:spPr>
          <a:xfrm>
            <a:off x="455595" y="1923180"/>
            <a:ext cx="5157367" cy="523220"/>
          </a:xfrm>
          <a:prstGeom prst="rect">
            <a:avLst/>
          </a:prstGeom>
          <a:noFill/>
        </p:spPr>
        <p:txBody>
          <a:bodyPr wrap="square" rtlCol="0">
            <a:spAutoFit/>
          </a:bodyPr>
          <a:lstStyle/>
          <a:p>
            <a:r>
              <a:rPr lang="de-CH" sz="2800" b="1" dirty="0"/>
              <a:t>15. Auflage von 1902</a:t>
            </a:r>
          </a:p>
        </p:txBody>
      </p:sp>
    </p:spTree>
    <p:extLst>
      <p:ext uri="{BB962C8B-B14F-4D97-AF65-F5344CB8AC3E}">
        <p14:creationId xmlns:p14="http://schemas.microsoft.com/office/powerpoint/2010/main" val="338392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2073</Words>
  <Application>Microsoft Office PowerPoint</Application>
  <PresentationFormat>Breitbild</PresentationFormat>
  <Paragraphs>162</Paragraphs>
  <Slides>21</Slides>
  <Notes>21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21</vt:i4>
      </vt:variant>
    </vt:vector>
  </HeadingPairs>
  <TitlesOfParts>
    <vt:vector size="26" baseType="lpstr">
      <vt:lpstr>Arial</vt:lpstr>
      <vt:lpstr>Calibri</vt:lpstr>
      <vt:lpstr>Calibri Light</vt:lpstr>
      <vt:lpstr>Symbol</vt:lpstr>
      <vt:lpstr>Office</vt:lpstr>
      <vt:lpstr>Susanna Müller die Betty Bossi  des 19. Jahrhunderts</vt:lpstr>
      <vt:lpstr>PowerPoint-Präsentation</vt:lpstr>
      <vt:lpstr>PowerPoint-Präsentation</vt:lpstr>
      <vt:lpstr>PowerPoint-Präsentation</vt:lpstr>
      <vt:lpstr>Der Geist wächst an den Schwierigkeiten</vt:lpstr>
      <vt:lpstr>Ein Kochbuch für junge Frauen</vt:lpstr>
      <vt:lpstr>Vom Bestseller zum Longseller</vt:lpstr>
      <vt:lpstr>PowerPoint-Präsentation</vt:lpstr>
      <vt:lpstr>Ordnungsliebe, Sauberkeit Sparsamkeit, Frömmigkeit</vt:lpstr>
      <vt:lpstr>Schildkrötensuppe und Leguminosenmehl</vt:lpstr>
      <vt:lpstr>Weitere Schriften</vt:lpstr>
      <vt:lpstr>Selbskocher von 1885 resp. 1893</vt:lpstr>
      <vt:lpstr>Weltausstellung 1868</vt:lpstr>
      <vt:lpstr>Der Selbstkocher</vt:lpstr>
      <vt:lpstr>50% Zeitersparnis, 50% Brennmaterialersparnis</vt:lpstr>
      <vt:lpstr>PowerPoint-Präsentation</vt:lpstr>
      <vt:lpstr>Die Haushaltsbibel lebt weiter</vt:lpstr>
      <vt:lpstr>Landi 1914 und die Kriegsjahre</vt:lpstr>
      <vt:lpstr>Reich bebildert</vt:lpstr>
      <vt:lpstr>Das Ende naht </vt:lpstr>
      <vt:lpstr>Küchen-Geschichte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Susanna Müller, die Betty Bossi des 19. Jahrhunderts</dc:title>
  <dc:creator>Wick Christelle BZRA</dc:creator>
  <cp:lastModifiedBy>Christelle Wick</cp:lastModifiedBy>
  <cp:revision>62</cp:revision>
  <cp:lastPrinted>2022-03-02T09:57:13Z</cp:lastPrinted>
  <dcterms:created xsi:type="dcterms:W3CDTF">2022-02-06T23:03:04Z</dcterms:created>
  <dcterms:modified xsi:type="dcterms:W3CDTF">2022-03-02T13:30:20Z</dcterms:modified>
</cp:coreProperties>
</file>