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17"/>
  </p:notesMasterIdLst>
  <p:sldIdLst>
    <p:sldId id="256" r:id="rId2"/>
    <p:sldId id="258" r:id="rId3"/>
    <p:sldId id="257" r:id="rId4"/>
    <p:sldId id="280" r:id="rId5"/>
    <p:sldId id="279" r:id="rId6"/>
    <p:sldId id="260" r:id="rId7"/>
    <p:sldId id="262" r:id="rId8"/>
    <p:sldId id="267" r:id="rId9"/>
    <p:sldId id="261" r:id="rId10"/>
    <p:sldId id="266" r:id="rId11"/>
    <p:sldId id="281" r:id="rId12"/>
    <p:sldId id="264" r:id="rId13"/>
    <p:sldId id="263" r:id="rId14"/>
    <p:sldId id="265" r:id="rId15"/>
    <p:sldId id="282"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26F6F2-1C37-4B95-A53B-73BCC5BDCDDB}" v="22" dt="2021-12-01T14:40:42.770"/>
    <p1510:client id="{C1A390A5-0635-41E0-92BE-23B8EDF36353}" v="59" dt="2021-12-01T06:36:25.3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169" autoAdjust="0"/>
  </p:normalViewPr>
  <p:slideViewPr>
    <p:cSldViewPr snapToGrid="0">
      <p:cViewPr varScale="1">
        <p:scale>
          <a:sx n="77" d="100"/>
          <a:sy n="77" d="100"/>
        </p:scale>
        <p:origin x="19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B835AF-A8BC-4EA2-AF67-214C8A0E0E67}" type="datetimeFigureOut">
              <a:rPr lang="de-CH" smtClean="0"/>
              <a:t>03.12.2021</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1731EC-C1DC-4170-A6E2-EE2C75CBE4CE}" type="slidenum">
              <a:rPr lang="de-CH" smtClean="0"/>
              <a:t>‹Nr.›</a:t>
            </a:fld>
            <a:endParaRPr lang="de-CH"/>
          </a:p>
        </p:txBody>
      </p:sp>
    </p:spTree>
    <p:extLst>
      <p:ext uri="{BB962C8B-B14F-4D97-AF65-F5344CB8AC3E}">
        <p14:creationId xmlns:p14="http://schemas.microsoft.com/office/powerpoint/2010/main" val="111547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CH" dirty="0"/>
              <a:t>An dieser Stelle ist nur eine </a:t>
            </a:r>
            <a:r>
              <a:rPr lang="de-CH" b="1" dirty="0"/>
              <a:t>oberflächliche Betrachtung </a:t>
            </a:r>
            <a:r>
              <a:rPr lang="de-CH" dirty="0"/>
              <a:t>möglich. Viel Literatur gibt es zu diesen Themen nicht, und es wäre eigentlich lohnend, weiter zu recherchieren und Quellen zu analysieren.</a:t>
            </a:r>
          </a:p>
          <a:p>
            <a:pPr marL="171450" indent="-171450">
              <a:buFont typeface="Arial" panose="020B0604020202020204" pitchFamily="34" charset="0"/>
              <a:buChar char="•"/>
            </a:pPr>
            <a:r>
              <a:rPr lang="de-CH" dirty="0"/>
              <a:t>Dieses Forum soll auch ein Ort sein, wo </a:t>
            </a:r>
            <a:r>
              <a:rPr lang="de-CH" b="1" dirty="0"/>
              <a:t>Fragen offen bleiben </a:t>
            </a:r>
            <a:r>
              <a:rPr lang="de-CH" dirty="0"/>
              <a:t>und weiter verfolgt werden können.</a:t>
            </a:r>
          </a:p>
          <a:p>
            <a:pPr marL="171450" indent="-171450">
              <a:buFont typeface="Arial" panose="020B0604020202020204" pitchFamily="34" charset="0"/>
              <a:buChar char="•"/>
            </a:pPr>
            <a:r>
              <a:rPr lang="de-CH" dirty="0"/>
              <a:t>Ich selber habe in diesem Bereich wenig Forschungsarbeit geleistet, bin ein Spezialist für das 19. Jahrhundert. Aber ich teile gerne, was mir aus der Literatur bekannt ist …</a:t>
            </a:r>
          </a:p>
          <a:p>
            <a:pPr marL="171450" indent="-171450">
              <a:buFont typeface="Arial" panose="020B0604020202020204" pitchFamily="34" charset="0"/>
              <a:buChar char="•"/>
            </a:pPr>
            <a:r>
              <a:rPr lang="de-CH" dirty="0"/>
              <a:t>Wenn bei Ihnen Interesse und Gedanken geweckt werden, ist mein Ziel eigentlich schon erreicht. Vielleicht sehen Sie ja auch das </a:t>
            </a:r>
            <a:r>
              <a:rPr lang="de-CH" b="1" dirty="0"/>
              <a:t>Toggenburg dann mit eigenen Augen </a:t>
            </a:r>
            <a:r>
              <a:rPr lang="de-CH" dirty="0"/>
              <a:t>…</a:t>
            </a:r>
          </a:p>
          <a:p>
            <a:pPr marL="171450" indent="-171450">
              <a:buFont typeface="Arial" panose="020B0604020202020204" pitchFamily="34" charset="0"/>
              <a:buChar char="•"/>
            </a:pPr>
            <a:endParaRPr lang="de-CH" dirty="0"/>
          </a:p>
          <a:p>
            <a:endParaRPr lang="de-CH" dirty="0"/>
          </a:p>
        </p:txBody>
      </p:sp>
      <p:sp>
        <p:nvSpPr>
          <p:cNvPr id="4" name="Slide Number Placeholder 3"/>
          <p:cNvSpPr>
            <a:spLocks noGrp="1"/>
          </p:cNvSpPr>
          <p:nvPr>
            <p:ph type="sldNum" sz="quarter" idx="5"/>
          </p:nvPr>
        </p:nvSpPr>
        <p:spPr/>
        <p:txBody>
          <a:bodyPr/>
          <a:lstStyle/>
          <a:p>
            <a:fld id="{091731EC-C1DC-4170-A6E2-EE2C75CBE4CE}" type="slidenum">
              <a:rPr lang="de-CH" smtClean="0"/>
              <a:t>2</a:t>
            </a:fld>
            <a:endParaRPr lang="de-CH"/>
          </a:p>
        </p:txBody>
      </p:sp>
    </p:spTree>
    <p:extLst>
      <p:ext uri="{BB962C8B-B14F-4D97-AF65-F5344CB8AC3E}">
        <p14:creationId xmlns:p14="http://schemas.microsoft.com/office/powerpoint/2010/main" val="2421776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CH" dirty="0"/>
              <a:t>Bis zum 16. Jh. hatten dann aber nicht mehr die Obertoggenburger das Sagen in den Alpgenossenschaften, sondern </a:t>
            </a:r>
            <a:r>
              <a:rPr lang="de-CH" b="1" dirty="0"/>
              <a:t>reiche Bauern aus dem mittleren Toggenburg</a:t>
            </a:r>
            <a:r>
              <a:rPr lang="de-CH" dirty="0"/>
              <a:t>, Wattwil bis Thurtal.</a:t>
            </a:r>
          </a:p>
          <a:p>
            <a:pPr marL="171450" indent="-171450">
              <a:buFont typeface="Arial" panose="020B0604020202020204" pitchFamily="34" charset="0"/>
              <a:buChar char="•"/>
            </a:pPr>
            <a:r>
              <a:rPr lang="de-CH" dirty="0"/>
              <a:t>Diese Grossbauern wohnten häufig nicht im obersten Toggenburg, sondern irgendwo </a:t>
            </a:r>
            <a:r>
              <a:rPr lang="de-CH" b="1" dirty="0"/>
              <a:t>zwischen Lichtensteig und Nesslau</a:t>
            </a:r>
            <a:r>
              <a:rPr lang="de-CH" dirty="0"/>
              <a:t>.</a:t>
            </a:r>
          </a:p>
          <a:p>
            <a:pPr marL="171450" indent="-171450">
              <a:buFont typeface="Arial" panose="020B0604020202020204" pitchFamily="34" charset="0"/>
              <a:buChar char="•"/>
            </a:pPr>
            <a:r>
              <a:rPr lang="de-CH" dirty="0"/>
              <a:t>Im </a:t>
            </a:r>
            <a:r>
              <a:rPr lang="de-CH" b="1" dirty="0" err="1"/>
              <a:t>Alpbuch</a:t>
            </a:r>
            <a:r>
              <a:rPr lang="de-CH" b="1" dirty="0"/>
              <a:t> der </a:t>
            </a:r>
            <a:r>
              <a:rPr lang="de-CH" b="1" dirty="0" err="1"/>
              <a:t>Neuenalp</a:t>
            </a:r>
            <a:r>
              <a:rPr lang="de-CH" b="1" dirty="0"/>
              <a:t>, 1601 begonnen</a:t>
            </a:r>
            <a:r>
              <a:rPr lang="de-CH" dirty="0"/>
              <a:t>, kommen vor allem Familien von Lichtensteig, </a:t>
            </a:r>
            <a:r>
              <a:rPr lang="de-CH" dirty="0" err="1"/>
              <a:t>Schomatten</a:t>
            </a:r>
            <a:r>
              <a:rPr lang="de-CH" dirty="0"/>
              <a:t>, </a:t>
            </a:r>
            <a:r>
              <a:rPr lang="de-CH" dirty="0" err="1"/>
              <a:t>Waldschwil</a:t>
            </a:r>
            <a:r>
              <a:rPr lang="de-CH" dirty="0"/>
              <a:t>, Schmidberg, Schönenberg, Kappel, </a:t>
            </a:r>
            <a:r>
              <a:rPr lang="de-CH" dirty="0" err="1"/>
              <a:t>Steinenbach</a:t>
            </a:r>
            <a:r>
              <a:rPr lang="de-CH" dirty="0"/>
              <a:t>, Blomberg etc. als Inhaber von Alprechten vor.</a:t>
            </a:r>
          </a:p>
          <a:p>
            <a:pPr marL="171450" indent="-171450">
              <a:buFont typeface="Arial" panose="020B0604020202020204" pitchFamily="34" charset="0"/>
              <a:buChar char="•"/>
            </a:pPr>
            <a:r>
              <a:rPr lang="de-CH" dirty="0"/>
              <a:t>Hier sieht man, wie diese Forschung vertieft werden könnte.</a:t>
            </a:r>
          </a:p>
          <a:p>
            <a:pPr marL="171450" indent="-171450">
              <a:buFont typeface="Arial" panose="020B0604020202020204" pitchFamily="34" charset="0"/>
              <a:buChar char="•"/>
            </a:pPr>
            <a:r>
              <a:rPr lang="de-CH" dirty="0"/>
              <a:t>Das haben früher die </a:t>
            </a:r>
            <a:r>
              <a:rPr lang="de-CH" b="1" dirty="0"/>
              <a:t>Genealogen und Heimatforscher </a:t>
            </a:r>
            <a:r>
              <a:rPr lang="de-CH" dirty="0"/>
              <a:t>mit Inbrunst gemacht, heute fehlt den Laien anscheinend die Zeit.</a:t>
            </a:r>
          </a:p>
        </p:txBody>
      </p:sp>
      <p:sp>
        <p:nvSpPr>
          <p:cNvPr id="4" name="Slide Number Placeholder 3"/>
          <p:cNvSpPr>
            <a:spLocks noGrp="1"/>
          </p:cNvSpPr>
          <p:nvPr>
            <p:ph type="sldNum" sz="quarter" idx="5"/>
          </p:nvPr>
        </p:nvSpPr>
        <p:spPr/>
        <p:txBody>
          <a:bodyPr/>
          <a:lstStyle/>
          <a:p>
            <a:fld id="{091731EC-C1DC-4170-A6E2-EE2C75CBE4CE}" type="slidenum">
              <a:rPr lang="de-CH" smtClean="0"/>
              <a:t>11</a:t>
            </a:fld>
            <a:endParaRPr lang="de-CH"/>
          </a:p>
        </p:txBody>
      </p:sp>
    </p:spTree>
    <p:extLst>
      <p:ext uri="{BB962C8B-B14F-4D97-AF65-F5344CB8AC3E}">
        <p14:creationId xmlns:p14="http://schemas.microsoft.com/office/powerpoint/2010/main" val="2322878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CH" dirty="0"/>
              <a:t>Der obrigkeitliche Investor beim Kloster Neu St.Johann hatte mit der Standortwahl eine Kontrollabsicht verbunden, den Reformierten </a:t>
            </a:r>
            <a:r>
              <a:rPr lang="de-CH" b="1" dirty="0"/>
              <a:t>nach dem Tyrannenmord auch ein Zeichen gesetzt</a:t>
            </a:r>
            <a:r>
              <a:rPr lang="de-CH" dirty="0"/>
              <a:t>.</a:t>
            </a:r>
          </a:p>
          <a:p>
            <a:pPr marL="171450" indent="-171450">
              <a:buFont typeface="Arial" panose="020B0604020202020204" pitchFamily="34" charset="0"/>
              <a:buChar char="•"/>
            </a:pPr>
            <a:r>
              <a:rPr lang="de-CH" dirty="0"/>
              <a:t>Die von den Verschwörern des «Tyrannenmords» konfiszierten </a:t>
            </a:r>
            <a:r>
              <a:rPr lang="de-CH" b="1" dirty="0"/>
              <a:t>Vermögen wurden auch ins Kloster Neu St.Johann investiert</a:t>
            </a:r>
            <a:r>
              <a:rPr lang="de-CH" dirty="0"/>
              <a:t>.</a:t>
            </a:r>
          </a:p>
          <a:p>
            <a:pPr marL="171450" indent="-171450">
              <a:buFont typeface="Arial" panose="020B0604020202020204" pitchFamily="34" charset="0"/>
              <a:buChar char="•"/>
            </a:pPr>
            <a:r>
              <a:rPr lang="de-CH" dirty="0"/>
              <a:t>Einheimische konnten </a:t>
            </a:r>
            <a:r>
              <a:rPr lang="de-CH" b="1" dirty="0"/>
              <a:t>als Arbeitskräfte Geld </a:t>
            </a:r>
            <a:r>
              <a:rPr lang="de-CH" dirty="0"/>
              <a:t>verdienen. Katholische wurden dabei bevorzugt und Reformierte </a:t>
            </a:r>
            <a:r>
              <a:rPr lang="de-CH" b="1" dirty="0"/>
              <a:t>zum Konvertieren animiert</a:t>
            </a:r>
            <a:r>
              <a:rPr lang="de-CH" dirty="0"/>
              <a:t>.</a:t>
            </a:r>
          </a:p>
          <a:p>
            <a:pPr marL="171450" indent="-171450">
              <a:buFont typeface="Arial" panose="020B0604020202020204" pitchFamily="34" charset="0"/>
              <a:buChar char="•"/>
            </a:pPr>
            <a:r>
              <a:rPr lang="de-CH" dirty="0"/>
              <a:t>Auch die </a:t>
            </a:r>
            <a:r>
              <a:rPr lang="de-CH" b="1" dirty="0"/>
              <a:t>Oberschicht</a:t>
            </a:r>
            <a:r>
              <a:rPr lang="de-CH" dirty="0"/>
              <a:t> kam zum Zug. Sie konnte Holz und Land verkaufen sowie Fuhrdienste anbieten. – Auch die Verschwörer verdienten noch kräftig mit, bevor sie aufflogen.</a:t>
            </a:r>
          </a:p>
          <a:p>
            <a:pPr marL="171450" indent="-171450">
              <a:buFont typeface="Arial" panose="020B0604020202020204" pitchFamily="34" charset="0"/>
              <a:buChar char="•"/>
            </a:pPr>
            <a:r>
              <a:rPr lang="de-CH" b="1" dirty="0"/>
              <a:t>Fachkräfte für den Bau</a:t>
            </a:r>
            <a:r>
              <a:rPr lang="de-CH" dirty="0"/>
              <a:t> hatte es im Obertoggenburg allerdings viel zu wenige: Der Baumeister kam aus dem </a:t>
            </a:r>
            <a:r>
              <a:rPr lang="de-CH" dirty="0" err="1"/>
              <a:t>Misox</a:t>
            </a:r>
            <a:r>
              <a:rPr lang="de-CH" dirty="0"/>
              <a:t>, viele Spezialisten aus der Bodenseeregion oder aus dem Vorarlberg.</a:t>
            </a:r>
          </a:p>
          <a:p>
            <a:pPr marL="171450" indent="-171450">
              <a:buFont typeface="Arial" panose="020B0604020202020204" pitchFamily="34" charset="0"/>
              <a:buChar char="•"/>
            </a:pPr>
            <a:r>
              <a:rPr lang="de-CH" dirty="0"/>
              <a:t>Dennoch dürfte einiges in der Region geblieben sein: die grössten Posten in der Schlussabrechnung waren </a:t>
            </a:r>
            <a:r>
              <a:rPr lang="de-CH" b="1" dirty="0"/>
              <a:t>für Taglöhner und Fuhren, nicht für das Material</a:t>
            </a:r>
            <a:r>
              <a:rPr lang="de-CH" dirty="0"/>
              <a:t>, wobei auch Holz und Steine aus der Region kamen.</a:t>
            </a:r>
          </a:p>
          <a:p>
            <a:pPr marL="171450" indent="-171450">
              <a:buFont typeface="Arial" panose="020B0604020202020204" pitchFamily="34" charset="0"/>
              <a:buChar char="•"/>
            </a:pPr>
            <a:endParaRPr lang="de-CH" dirty="0"/>
          </a:p>
        </p:txBody>
      </p:sp>
      <p:sp>
        <p:nvSpPr>
          <p:cNvPr id="4" name="Slide Number Placeholder 3"/>
          <p:cNvSpPr>
            <a:spLocks noGrp="1"/>
          </p:cNvSpPr>
          <p:nvPr>
            <p:ph type="sldNum" sz="quarter" idx="5"/>
          </p:nvPr>
        </p:nvSpPr>
        <p:spPr/>
        <p:txBody>
          <a:bodyPr/>
          <a:lstStyle/>
          <a:p>
            <a:fld id="{091731EC-C1DC-4170-A6E2-EE2C75CBE4CE}" type="slidenum">
              <a:rPr lang="de-CH" smtClean="0"/>
              <a:t>12</a:t>
            </a:fld>
            <a:endParaRPr lang="de-CH"/>
          </a:p>
        </p:txBody>
      </p:sp>
    </p:spTree>
    <p:extLst>
      <p:ext uri="{BB962C8B-B14F-4D97-AF65-F5344CB8AC3E}">
        <p14:creationId xmlns:p14="http://schemas.microsoft.com/office/powerpoint/2010/main" val="206876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b="1" dirty="0"/>
              <a:t>Viel Kapital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Die Auswirkungen des Dreissigjährigen Kriegs sorgten für einen </a:t>
            </a:r>
            <a:r>
              <a:rPr lang="de-CH" b="1" dirty="0"/>
              <a:t>Konjunkturschub in der Schweiz</a:t>
            </a:r>
            <a:r>
              <a:rPr lang="de-CH" dirty="0"/>
              <a:t>. Reiche Toggenburger Familien konnten im Dreissigjährigen Krieg gute Geschäfte machen mit ihrem Kapital.</a:t>
            </a:r>
          </a:p>
          <a:p>
            <a:pPr marL="171450" indent="-171450">
              <a:buFont typeface="Arial" panose="020B0604020202020204" pitchFamily="34" charset="0"/>
              <a:buChar char="•"/>
            </a:pPr>
            <a:r>
              <a:rPr lang="de-CH" dirty="0"/>
              <a:t>Die sogenannte Kipper- und </a:t>
            </a:r>
            <a:r>
              <a:rPr lang="de-CH" dirty="0" err="1"/>
              <a:t>Wipperzeit</a:t>
            </a:r>
            <a:r>
              <a:rPr lang="de-CH" dirty="0"/>
              <a:t> mit der </a:t>
            </a:r>
            <a:r>
              <a:rPr lang="de-CH" b="1" dirty="0"/>
              <a:t>Münzentwertung</a:t>
            </a:r>
            <a:r>
              <a:rPr lang="de-CH" dirty="0"/>
              <a:t> während des Dreissigjährigen Krieges hatte ihren Höhepunkt nach 1620, konkret 1621 bis 1623. Solche Situationen </a:t>
            </a:r>
            <a:r>
              <a:rPr lang="de-CH" b="1" dirty="0"/>
              <a:t>bieten den einen Gedeih, den anderen Verderb</a:t>
            </a:r>
            <a:r>
              <a:rPr lang="de-CH" dirty="0"/>
              <a:t>.</a:t>
            </a:r>
          </a:p>
          <a:p>
            <a:pPr marL="171450" indent="-171450">
              <a:buFont typeface="Arial" panose="020B0604020202020204" pitchFamily="34" charset="0"/>
              <a:buChar char="•"/>
            </a:pPr>
            <a:endParaRPr lang="de-CH" dirty="0"/>
          </a:p>
          <a:p>
            <a:pPr marL="0" indent="0">
              <a:buFont typeface="Arial" panose="020B0604020202020204" pitchFamily="34" charset="0"/>
              <a:buNone/>
            </a:pPr>
            <a:r>
              <a:rPr lang="de-CH" b="1" dirty="0"/>
              <a:t>Investitionen in Innovation</a:t>
            </a:r>
          </a:p>
          <a:p>
            <a:pPr marL="171450" indent="-171450">
              <a:buFont typeface="Arial" panose="020B0604020202020204" pitchFamily="34" charset="0"/>
              <a:buChar char="•"/>
            </a:pPr>
            <a:r>
              <a:rPr lang="de-CH" dirty="0"/>
              <a:t>Antrag der </a:t>
            </a:r>
            <a:r>
              <a:rPr lang="de-CH" b="1" dirty="0"/>
              <a:t>Scherrer und Ambühl 1681 zur Einführung des Seidengewerbes</a:t>
            </a:r>
            <a:r>
              <a:rPr lang="de-CH" dirty="0"/>
              <a:t>, mit folgender Absicht:</a:t>
            </a:r>
          </a:p>
          <a:p>
            <a:pPr marL="171450" indent="-171450">
              <a:buFont typeface="Arial" panose="020B0604020202020204" pitchFamily="34" charset="0"/>
              <a:buChar char="•"/>
            </a:pPr>
            <a:r>
              <a:rPr lang="de-CH" dirty="0"/>
              <a:t>Massnahme gegen Arbeitskräfteüberangebot / Gewinnaussichten, Steigerung des sozialen Prestiges</a:t>
            </a:r>
          </a:p>
          <a:p>
            <a:pPr marL="171450" indent="-171450">
              <a:buFont typeface="Arial" panose="020B0604020202020204" pitchFamily="34" charset="0"/>
              <a:buChar char="•"/>
            </a:pPr>
            <a:r>
              <a:rPr lang="de-CH" dirty="0"/>
              <a:t>Offensichtlich auch Versuch, präventiv etwas gegen die sich abzeichnende wirtschaftliche Krise zu unternehmen.</a:t>
            </a:r>
          </a:p>
          <a:p>
            <a:pPr marL="171450" indent="-171450">
              <a:buFont typeface="Arial" panose="020B0604020202020204" pitchFamily="34" charset="0"/>
              <a:buChar char="•"/>
            </a:pPr>
            <a:r>
              <a:rPr lang="de-CH" dirty="0"/>
              <a:t>Exportorientiertes Gewerbe </a:t>
            </a:r>
            <a:r>
              <a:rPr lang="de-CH" b="1" dirty="0"/>
              <a:t>versprach hohe Gewinne</a:t>
            </a:r>
            <a:r>
              <a:rPr lang="de-CH" dirty="0"/>
              <a:t>. Kapitalkräftige Familien wollten </a:t>
            </a:r>
            <a:r>
              <a:rPr lang="de-CH" b="1" dirty="0"/>
              <a:t>Unternehmer werden</a:t>
            </a:r>
            <a:r>
              <a:rPr lang="de-CH" dirty="0"/>
              <a:t>.</a:t>
            </a:r>
          </a:p>
          <a:p>
            <a:pPr marL="171450" indent="-171450">
              <a:buFont typeface="Arial" panose="020B0604020202020204" pitchFamily="34" charset="0"/>
              <a:buChar char="•"/>
            </a:pPr>
            <a:r>
              <a:rPr lang="de-CH" dirty="0"/>
              <a:t>Den Reformierten im Obertoggenburg wurde die </a:t>
            </a:r>
            <a:r>
              <a:rPr lang="de-CH" b="1" dirty="0"/>
              <a:t>Einführung des Seidengewerbes nicht erlaubt</a:t>
            </a:r>
            <a:r>
              <a:rPr lang="de-CH" dirty="0"/>
              <a:t>, u.a. weil reformierte Fachkundige hätten in der Region angesiedelt werden müssen.</a:t>
            </a:r>
          </a:p>
          <a:p>
            <a:pPr marL="171450" indent="-171450">
              <a:buFont typeface="Arial" panose="020B0604020202020204" pitchFamily="34" charset="0"/>
              <a:buChar char="•"/>
            </a:pPr>
            <a:r>
              <a:rPr lang="de-CH" dirty="0"/>
              <a:t>Wären diese Hemmnisse nicht gewesen, wären die </a:t>
            </a:r>
            <a:r>
              <a:rPr lang="de-CH" b="1" dirty="0"/>
              <a:t>Entwicklungsmöglichkeiten wohl noch besser </a:t>
            </a:r>
            <a:r>
              <a:rPr lang="de-CH" dirty="0"/>
              <a:t>gewesen für das mittlere und obere Toggenburg.</a:t>
            </a:r>
          </a:p>
          <a:p>
            <a:pPr marL="171450" indent="-171450">
              <a:buFont typeface="Arial" panose="020B0604020202020204" pitchFamily="34" charset="0"/>
              <a:buChar char="•"/>
            </a:pPr>
            <a:r>
              <a:rPr lang="de-CH" dirty="0"/>
              <a:t>Das </a:t>
            </a:r>
            <a:r>
              <a:rPr lang="de-CH" b="1" dirty="0"/>
              <a:t>Gesuch wurde aus politischen Gründen abgelehnt</a:t>
            </a:r>
            <a:r>
              <a:rPr lang="de-CH" dirty="0"/>
              <a:t>. Hier wurde Innovationskraft vom Landesherrn abgewürgt mit der Begründung, dass die Antragsteller "</a:t>
            </a:r>
            <a:r>
              <a:rPr lang="de-CH" dirty="0" err="1"/>
              <a:t>unkatholisch</a:t>
            </a:r>
            <a:r>
              <a:rPr lang="de-CH" dirty="0"/>
              <a:t>" seien.</a:t>
            </a:r>
          </a:p>
          <a:p>
            <a:pPr marL="171450" indent="-171450">
              <a:buFont typeface="Arial" panose="020B0604020202020204" pitchFamily="34" charset="0"/>
              <a:buChar char="•"/>
            </a:pPr>
            <a:r>
              <a:rPr lang="de-CH" dirty="0"/>
              <a:t>Das Gesuch wurde abgelehnt, denn man wollte nicht «</a:t>
            </a:r>
            <a:r>
              <a:rPr lang="de-CH" b="1" dirty="0"/>
              <a:t>solche </a:t>
            </a:r>
            <a:r>
              <a:rPr lang="de-CH" b="1" dirty="0" err="1"/>
              <a:t>handlung</a:t>
            </a:r>
            <a:r>
              <a:rPr lang="de-CH" b="1" dirty="0"/>
              <a:t> oder </a:t>
            </a:r>
            <a:r>
              <a:rPr lang="de-CH" b="1" dirty="0" err="1"/>
              <a:t>gewirb</a:t>
            </a:r>
            <a:r>
              <a:rPr lang="de-CH" b="1" dirty="0"/>
              <a:t> den </a:t>
            </a:r>
            <a:r>
              <a:rPr lang="de-CH" b="1" dirty="0" err="1"/>
              <a:t>Scherern</a:t>
            </a:r>
            <a:r>
              <a:rPr lang="de-CH" b="1" dirty="0"/>
              <a:t> als </a:t>
            </a:r>
            <a:r>
              <a:rPr lang="de-CH" b="1" dirty="0" err="1"/>
              <a:t>uncatholische</a:t>
            </a:r>
            <a:r>
              <a:rPr lang="de-CH" b="1" dirty="0"/>
              <a:t> in die </a:t>
            </a:r>
            <a:r>
              <a:rPr lang="de-CH" b="1" dirty="0" err="1"/>
              <a:t>hand</a:t>
            </a:r>
            <a:r>
              <a:rPr lang="de-CH" b="1" dirty="0"/>
              <a:t> richten</a:t>
            </a:r>
            <a:r>
              <a:rPr lang="de-CH" dirty="0"/>
              <a:t>». Die Scherrer sollten </a:t>
            </a:r>
            <a:r>
              <a:rPr lang="de-CH" b="1" dirty="0"/>
              <a:t>sich nicht «allzu gross machen» können</a:t>
            </a:r>
            <a:r>
              <a:rPr lang="de-CH"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Angehörige der bäuerlichen Oberschicht und Händler waren Träger des wirtschaftlichen Strukturwandelns in Richtung mehr Markt, nicht Städter.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CH"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b="1" dirty="0"/>
              <a:t>Für Zukunft und die Kultur</a:t>
            </a:r>
          </a:p>
          <a:p>
            <a:pPr marL="171450" indent="-171450">
              <a:buFont typeface="Arial" panose="020B0604020202020204" pitchFamily="34" charset="0"/>
              <a:buChar char="•"/>
            </a:pPr>
            <a:r>
              <a:rPr lang="de-CH" dirty="0"/>
              <a:t>1621 Gründung der evangelisch-</a:t>
            </a:r>
            <a:r>
              <a:rPr lang="de-CH" dirty="0" err="1"/>
              <a:t>toggenburgischen</a:t>
            </a:r>
            <a:r>
              <a:rPr lang="de-CH" dirty="0"/>
              <a:t> Stiftung, um der </a:t>
            </a:r>
            <a:r>
              <a:rPr lang="de-CH" dirty="0" err="1"/>
              <a:t>Rekatholisierungspolitik</a:t>
            </a:r>
            <a:r>
              <a:rPr lang="de-CH" dirty="0"/>
              <a:t> auch institutionell etwas entgegenzuhalten.</a:t>
            </a:r>
          </a:p>
          <a:p>
            <a:pPr marL="171450" indent="-171450">
              <a:buFont typeface="Arial" panose="020B0604020202020204" pitchFamily="34" charset="0"/>
              <a:buChar char="•"/>
            </a:pPr>
            <a:r>
              <a:rPr lang="de-CH" dirty="0"/>
              <a:t>Stifter des Stipendiums Giger-Scherrer-Klauser: Die drei Geschlechter verfügten neben dem Kloster über die </a:t>
            </a:r>
            <a:r>
              <a:rPr lang="de-CH" b="1" dirty="0"/>
              <a:t>grössten Vermögen im Obertoggenburg</a:t>
            </a:r>
            <a:r>
              <a:rPr lang="de-CH" dirty="0"/>
              <a:t>. Gemäss Steuerrodeln auch in späteren Jahren noch.</a:t>
            </a:r>
          </a:p>
          <a:p>
            <a:pPr marL="171450" indent="-171450">
              <a:buFont typeface="Arial" panose="020B0604020202020204" pitchFamily="34" charset="0"/>
              <a:buChar char="•"/>
            </a:pPr>
            <a:r>
              <a:rPr lang="de-CH" b="1" dirty="0"/>
              <a:t>Katholiken hatten bedeutend geringere Vermögen zu besteuern</a:t>
            </a:r>
            <a:r>
              <a:rPr lang="de-CH" dirty="0"/>
              <a:t>, was sich auch im 18. Jahrhundert noch fortsetzte.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CH" dirty="0"/>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endParaRPr lang="de-CH" dirty="0"/>
          </a:p>
        </p:txBody>
      </p:sp>
      <p:sp>
        <p:nvSpPr>
          <p:cNvPr id="4" name="Slide Number Placeholder 3"/>
          <p:cNvSpPr>
            <a:spLocks noGrp="1"/>
          </p:cNvSpPr>
          <p:nvPr>
            <p:ph type="sldNum" sz="quarter" idx="5"/>
          </p:nvPr>
        </p:nvSpPr>
        <p:spPr/>
        <p:txBody>
          <a:bodyPr/>
          <a:lstStyle/>
          <a:p>
            <a:fld id="{091731EC-C1DC-4170-A6E2-EE2C75CBE4CE}" type="slidenum">
              <a:rPr lang="de-CH" smtClean="0"/>
              <a:t>13</a:t>
            </a:fld>
            <a:endParaRPr lang="de-CH"/>
          </a:p>
        </p:txBody>
      </p:sp>
    </p:spTree>
    <p:extLst>
      <p:ext uri="{BB962C8B-B14F-4D97-AF65-F5344CB8AC3E}">
        <p14:creationId xmlns:p14="http://schemas.microsoft.com/office/powerpoint/2010/main" val="4274947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e-CH" b="1" dirty="0"/>
              <a:t>Toggenburger Wirtschaft: eine lineare Erfolgsgeschichte?</a:t>
            </a:r>
          </a:p>
          <a:p>
            <a:pPr marL="171450" indent="-171450">
              <a:buFont typeface="Arial" panose="020B0604020202020204" pitchFamily="34" charset="0"/>
              <a:buChar char="•"/>
            </a:pPr>
            <a:r>
              <a:rPr lang="de-CH" dirty="0"/>
              <a:t>Kaiserliche Getreidesperre gegen die Eidgenossenschaft </a:t>
            </a:r>
            <a:r>
              <a:rPr lang="de-CH" b="1" dirty="0"/>
              <a:t>führte 1688-1694 zu einer Hungersnot</a:t>
            </a:r>
            <a:r>
              <a:rPr lang="de-CH" dirty="0"/>
              <a:t>, welche durch klimatische, demografische und wirtschaftliche Entwicklungen im 17. Jahrhundert quasi vorprogrammiert war.</a:t>
            </a:r>
          </a:p>
          <a:p>
            <a:pPr marL="171450" indent="-171450">
              <a:buFont typeface="Arial" panose="020B0604020202020204" pitchFamily="34" charset="0"/>
              <a:buChar char="•"/>
            </a:pPr>
            <a:r>
              <a:rPr lang="de-CH" dirty="0"/>
              <a:t>Geld war dank Erlösen aus der Textilindustrie da, aber auf dem Markt standen </a:t>
            </a:r>
            <a:r>
              <a:rPr lang="de-CH" b="1" dirty="0"/>
              <a:t>nicht mehr genügend Lebensmittel </a:t>
            </a:r>
            <a:r>
              <a:rPr lang="de-CH" dirty="0"/>
              <a:t>zum Kauf.</a:t>
            </a:r>
          </a:p>
          <a:p>
            <a:pPr marL="171450" indent="-171450">
              <a:buFont typeface="Arial" panose="020B0604020202020204" pitchFamily="34" charset="0"/>
              <a:buChar char="•"/>
            </a:pPr>
            <a:r>
              <a:rPr lang="de-CH" dirty="0"/>
              <a:t>Relativ gut hatten es im Vergleich die Viehhalter, dank </a:t>
            </a:r>
            <a:r>
              <a:rPr lang="de-CH" b="1" dirty="0"/>
              <a:t>Selbstversorgung</a:t>
            </a:r>
            <a:r>
              <a:rPr lang="de-CH" dirty="0"/>
              <a:t> und auch der Möglichkeit, Lebensmittel zu liefern.</a:t>
            </a:r>
          </a:p>
          <a:p>
            <a:pPr marL="171450" indent="-171450">
              <a:buFont typeface="Arial" panose="020B0604020202020204" pitchFamily="34" charset="0"/>
              <a:buChar char="•"/>
            </a:pPr>
            <a:endParaRPr lang="de-CH" dirty="0"/>
          </a:p>
          <a:p>
            <a:pPr marL="0" indent="0">
              <a:buFont typeface="Arial" panose="020B0604020202020204" pitchFamily="34" charset="0"/>
              <a:buNone/>
            </a:pPr>
            <a:r>
              <a:rPr lang="de-CH" b="1" dirty="0"/>
              <a:t>Wie weit ging der Handlungsspielraum?</a:t>
            </a:r>
          </a:p>
          <a:p>
            <a:pPr marL="171450" indent="-171450">
              <a:buFont typeface="Arial" panose="020B0604020202020204" pitchFamily="34" charset="0"/>
              <a:buChar char="•"/>
            </a:pPr>
            <a:r>
              <a:rPr lang="de-CH" b="0" dirty="0"/>
              <a:t>Die </a:t>
            </a:r>
            <a:r>
              <a:rPr lang="de-CH" b="1" dirty="0"/>
              <a:t>Viehwirtschaft</a:t>
            </a:r>
            <a:r>
              <a:rPr lang="de-CH" b="0" dirty="0"/>
              <a:t> orientierte sich früh am Markt. Hier konnte mit begrenzten Ressourcen gutes Geld verdient werden</a:t>
            </a:r>
          </a:p>
          <a:p>
            <a:pPr marL="171450" indent="-171450">
              <a:buFont typeface="Arial" panose="020B0604020202020204" pitchFamily="34" charset="0"/>
              <a:buChar char="•"/>
            </a:pPr>
            <a:r>
              <a:rPr lang="de-CH" b="1" dirty="0"/>
              <a:t>Gewerbe und Märkte </a:t>
            </a:r>
            <a:r>
              <a:rPr lang="de-CH" b="0" dirty="0"/>
              <a:t>waren reguliert, zu viel Markt auch nicht von allen Toggenburgern gewollt</a:t>
            </a:r>
          </a:p>
          <a:p>
            <a:pPr marL="171450" indent="-171450">
              <a:buFont typeface="Arial" panose="020B0604020202020204" pitchFamily="34" charset="0"/>
              <a:buChar char="•"/>
            </a:pPr>
            <a:r>
              <a:rPr lang="de-CH" b="1" dirty="0"/>
              <a:t>Textilindustrie</a:t>
            </a:r>
            <a:r>
              <a:rPr lang="de-CH" b="0" dirty="0"/>
              <a:t> konnte nicht die volle Dynamik entfalten, weil die Obrigkeit Grenzen setzte</a:t>
            </a:r>
          </a:p>
          <a:p>
            <a:pPr marL="171450" indent="-171450">
              <a:buFont typeface="Arial" panose="020B0604020202020204" pitchFamily="34" charset="0"/>
              <a:buChar char="•"/>
            </a:pPr>
            <a:r>
              <a:rPr lang="de-CH" b="0" dirty="0"/>
              <a:t>Kapital bot </a:t>
            </a:r>
            <a:r>
              <a:rPr lang="de-CH" b="1" dirty="0"/>
              <a:t>Möglichkeiten, politisch zu wirken </a:t>
            </a:r>
            <a:r>
              <a:rPr lang="de-CH" b="0" dirty="0"/>
              <a:t>und auch etwas in die Zukunft zu investieren …</a:t>
            </a:r>
          </a:p>
          <a:p>
            <a:pPr marL="0" indent="0">
              <a:buFont typeface="Arial" panose="020B0604020202020204" pitchFamily="34" charset="0"/>
              <a:buNone/>
            </a:pPr>
            <a:endParaRPr lang="de-CH" b="1" dirty="0"/>
          </a:p>
          <a:p>
            <a:pPr marL="0" indent="0">
              <a:buFont typeface="Arial" panose="020B0604020202020204" pitchFamily="34" charset="0"/>
              <a:buNone/>
            </a:pPr>
            <a:r>
              <a:rPr lang="de-CH" b="1" dirty="0"/>
              <a:t>Was waren die Errungenschaften?</a:t>
            </a:r>
          </a:p>
          <a:p>
            <a:pPr marL="171450" indent="-171450">
              <a:buFont typeface="Arial" panose="020B0604020202020204" pitchFamily="34" charset="0"/>
              <a:buChar char="•"/>
            </a:pPr>
            <a:r>
              <a:rPr lang="de-CH" dirty="0"/>
              <a:t>Was für einen nachhaltigen Einfluss hatten sie auf die Entwicklung des Tals? - z.B. Begründung von Industrien, </a:t>
            </a:r>
            <a:r>
              <a:rPr lang="de-CH" b="1" dirty="0"/>
              <a:t>Bedeutung für Arbeit suchende Toggenburgerinnen </a:t>
            </a:r>
            <a:r>
              <a:rPr lang="de-CH" dirty="0"/>
              <a:t>und Toggenburger</a:t>
            </a:r>
          </a:p>
          <a:p>
            <a:pPr marL="171450" indent="-171450">
              <a:buFont typeface="Arial" panose="020B0604020202020204" pitchFamily="34" charset="0"/>
              <a:buChar char="•"/>
            </a:pPr>
            <a:r>
              <a:rPr lang="de-CH" dirty="0"/>
              <a:t>Gründung der </a:t>
            </a:r>
            <a:r>
              <a:rPr lang="de-CH" b="1" dirty="0"/>
              <a:t>evangelischen Stipendienstiftung </a:t>
            </a:r>
            <a:r>
              <a:rPr lang="de-CH" dirty="0"/>
              <a:t>hat sicher eine nachhaltige Wirkung gehabt: gutes Beispiel einer sinnvollen </a:t>
            </a:r>
            <a:r>
              <a:rPr lang="de-CH" b="1" dirty="0"/>
              <a:t>Investition in die Zukunft</a:t>
            </a:r>
          </a:p>
          <a:p>
            <a:pPr marL="171450" indent="-171450">
              <a:buFont typeface="Arial" panose="020B0604020202020204" pitchFamily="34" charset="0"/>
              <a:buChar char="•"/>
            </a:pPr>
            <a:r>
              <a:rPr lang="de-CH" dirty="0"/>
              <a:t>In gewisser Weise auch ein </a:t>
            </a:r>
            <a:r>
              <a:rPr lang="de-CH" b="1" dirty="0"/>
              <a:t>Vorläufer für die späteren (konfessionellen) Schulen</a:t>
            </a:r>
            <a:r>
              <a:rPr lang="de-CH" dirty="0"/>
              <a:t>, welche die Ortsgemeinden mit den Erträgen aus Alpen und Wald finanzierten.</a:t>
            </a:r>
          </a:p>
          <a:p>
            <a:pPr marL="171450" indent="-171450">
              <a:buFont typeface="Arial" panose="020B0604020202020204" pitchFamily="34" charset="0"/>
              <a:buChar char="•"/>
            </a:pPr>
            <a:r>
              <a:rPr lang="de-CH" dirty="0"/>
              <a:t>Es entspricht ja durchaus der protestantischen Ethik, sein Geld nachhaltig </a:t>
            </a:r>
            <a:r>
              <a:rPr lang="de-CH" b="1" dirty="0"/>
              <a:t>zu investieren und nicht zu «verprassen».</a:t>
            </a:r>
          </a:p>
          <a:p>
            <a:pPr marL="171450" indent="-171450">
              <a:buFont typeface="Arial" panose="020B0604020202020204" pitchFamily="34" charset="0"/>
              <a:buChar char="•"/>
            </a:pPr>
            <a:r>
              <a:rPr lang="de-CH" dirty="0"/>
              <a:t>Vom der Wirtschaft des 17. </a:t>
            </a:r>
            <a:r>
              <a:rPr lang="de-CH" dirty="0" err="1"/>
              <a:t>Jhs</a:t>
            </a:r>
            <a:r>
              <a:rPr lang="de-CH" dirty="0"/>
              <a:t>. War es ein weiter Weg bis zum blühenden Wirtschaftsstandort Wattwil, aber die reichen Toggenburger von damals haben auch </a:t>
            </a:r>
            <a:r>
              <a:rPr lang="de-CH" b="1" dirty="0"/>
              <a:t>geholfen den Grundstein zu legen</a:t>
            </a:r>
            <a:r>
              <a:rPr lang="de-CH" dirty="0"/>
              <a:t>.</a:t>
            </a:r>
          </a:p>
          <a:p>
            <a:pPr marL="171450" indent="-171450">
              <a:buFont typeface="Arial" panose="020B0604020202020204" pitchFamily="34" charset="0"/>
              <a:buChar char="•"/>
            </a:pPr>
            <a:r>
              <a:rPr lang="de-CH" dirty="0"/>
              <a:t>Im 19,/20,. Jh. Ersetzten dann die Fabrikschlote die früheren Symbole der </a:t>
            </a:r>
            <a:r>
              <a:rPr lang="de-CH" dirty="0" err="1"/>
              <a:t>fürstäbtischen</a:t>
            </a:r>
            <a:r>
              <a:rPr lang="de-CH" dirty="0"/>
              <a:t> Herrschaft: die Feste </a:t>
            </a:r>
            <a:r>
              <a:rPr lang="de-CH" dirty="0" err="1"/>
              <a:t>Yberg</a:t>
            </a:r>
            <a:r>
              <a:rPr lang="de-CH" dirty="0"/>
              <a:t> und das Frauenkloster. – </a:t>
            </a:r>
            <a:r>
              <a:rPr lang="de-CH" b="1" dirty="0"/>
              <a:t>siehe Bild</a:t>
            </a:r>
          </a:p>
          <a:p>
            <a:pPr marL="171450" indent="-171450">
              <a:buFont typeface="Arial" panose="020B0604020202020204" pitchFamily="34" charset="0"/>
              <a:buChar char="•"/>
            </a:pPr>
            <a:endParaRPr lang="de-CH" dirty="0"/>
          </a:p>
          <a:p>
            <a:pPr marL="0" indent="0">
              <a:buFont typeface="Arial" panose="020B0604020202020204" pitchFamily="34" charset="0"/>
              <a:buNone/>
            </a:pPr>
            <a:r>
              <a:rPr lang="de-CH" b="1" dirty="0"/>
              <a:t>Nochmals zu Bürgi:</a:t>
            </a:r>
          </a:p>
          <a:p>
            <a:pPr marL="171450" indent="-171450">
              <a:buFont typeface="Arial" panose="020B0604020202020204" pitchFamily="34" charset="0"/>
              <a:buChar char="•"/>
            </a:pPr>
            <a:r>
              <a:rPr lang="de-CH" dirty="0"/>
              <a:t>Hätte </a:t>
            </a:r>
            <a:r>
              <a:rPr lang="de-CH" b="1" dirty="0"/>
              <a:t>vielleicht Erfolg gehabt mit Uhren, </a:t>
            </a:r>
            <a:r>
              <a:rPr lang="de-CH" dirty="0"/>
              <a:t>da das auch etwas für arbeitsame Protestanten ist.</a:t>
            </a:r>
          </a:p>
          <a:p>
            <a:pPr marL="171450" indent="-171450">
              <a:buFont typeface="Arial" panose="020B0604020202020204" pitchFamily="34" charset="0"/>
              <a:buChar char="•"/>
            </a:pPr>
            <a:r>
              <a:rPr lang="de-CH" dirty="0"/>
              <a:t>Kam allerdings etwa </a:t>
            </a:r>
            <a:r>
              <a:rPr lang="de-CH" b="1" dirty="0"/>
              <a:t>50 Jahre zu früh </a:t>
            </a:r>
            <a:r>
              <a:rPr lang="de-CH" dirty="0"/>
              <a:t>und hätte nicht von der guten Konjunktur im 17. Jh. Profitieren können.</a:t>
            </a:r>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endParaRPr lang="de-CH" dirty="0"/>
          </a:p>
        </p:txBody>
      </p:sp>
      <p:sp>
        <p:nvSpPr>
          <p:cNvPr id="4" name="Slide Number Placeholder 3"/>
          <p:cNvSpPr>
            <a:spLocks noGrp="1"/>
          </p:cNvSpPr>
          <p:nvPr>
            <p:ph type="sldNum" sz="quarter" idx="5"/>
          </p:nvPr>
        </p:nvSpPr>
        <p:spPr/>
        <p:txBody>
          <a:bodyPr/>
          <a:lstStyle/>
          <a:p>
            <a:fld id="{091731EC-C1DC-4170-A6E2-EE2C75CBE4CE}" type="slidenum">
              <a:rPr lang="de-CH" smtClean="0"/>
              <a:t>14</a:t>
            </a:fld>
            <a:endParaRPr lang="de-CH"/>
          </a:p>
        </p:txBody>
      </p:sp>
    </p:spTree>
    <p:extLst>
      <p:ext uri="{BB962C8B-B14F-4D97-AF65-F5344CB8AC3E}">
        <p14:creationId xmlns:p14="http://schemas.microsoft.com/office/powerpoint/2010/main" val="2089920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CH" dirty="0"/>
              <a:t>Möchte mit dem Thema </a:t>
            </a:r>
            <a:r>
              <a:rPr lang="de-CH" b="1" dirty="0"/>
              <a:t>zeitlich nahe an Bürgi heran</a:t>
            </a:r>
            <a:r>
              <a:rPr lang="de-CH" dirty="0"/>
              <a:t>, auch wenn über die Toggenburger Wirtschaftsgeschichte späterer Jahre eigentlich mehr bekannt ist.</a:t>
            </a:r>
          </a:p>
          <a:p>
            <a:pPr marL="171450" indent="-171450">
              <a:buFont typeface="Arial" panose="020B0604020202020204" pitchFamily="34" charset="0"/>
              <a:buChar char="•"/>
            </a:pPr>
            <a:r>
              <a:rPr lang="de-CH" dirty="0"/>
              <a:t>Vielleicht hätte Jost Bürgi in Lichtensteig Möglichkeiten gehabt, sich als Uhrmacher zu betätigen und </a:t>
            </a:r>
            <a:r>
              <a:rPr lang="de-CH" b="1" dirty="0"/>
              <a:t>eine «kleinere» Karriere zu machen</a:t>
            </a:r>
            <a:r>
              <a:rPr lang="de-CH" dirty="0"/>
              <a:t>. Er wäre dann in dem Umfeld tätig gewesen, das ich in der Folge zu beschreiben versuche.</a:t>
            </a:r>
          </a:p>
          <a:p>
            <a:pPr marL="171450" indent="-171450">
              <a:buFont typeface="Arial" panose="020B0604020202020204" pitchFamily="34" charset="0"/>
              <a:buChar char="•"/>
            </a:pPr>
            <a:endParaRPr lang="de-CH" dirty="0"/>
          </a:p>
          <a:p>
            <a:pPr marL="0" indent="0">
              <a:buFont typeface="Arial" panose="020B0604020202020204" pitchFamily="34" charset="0"/>
              <a:buNone/>
            </a:pPr>
            <a:r>
              <a:rPr lang="de-CH" b="1" dirty="0"/>
              <a:t>Die wirtschaftlichen Akteure</a:t>
            </a:r>
          </a:p>
          <a:p>
            <a:pPr marL="171450" indent="-171450">
              <a:buFont typeface="Arial" panose="020B0604020202020204" pitchFamily="34" charset="0"/>
              <a:buChar char="•"/>
            </a:pPr>
            <a:r>
              <a:rPr lang="de-CH" dirty="0"/>
              <a:t>Wo wohnten sie, in welche </a:t>
            </a:r>
            <a:r>
              <a:rPr lang="de-CH" b="1" dirty="0"/>
              <a:t>Familienzusammenhänge</a:t>
            </a:r>
            <a:r>
              <a:rPr lang="de-CH" dirty="0"/>
              <a:t> sind sie einzuordnen?</a:t>
            </a:r>
          </a:p>
          <a:p>
            <a:pPr marL="171450" indent="-171450">
              <a:buFont typeface="Arial" panose="020B0604020202020204" pitchFamily="34" charset="0"/>
              <a:buChar char="•"/>
            </a:pPr>
            <a:r>
              <a:rPr lang="de-CH" dirty="0"/>
              <a:t>Was war die Basis des </a:t>
            </a:r>
            <a:r>
              <a:rPr lang="de-CH" b="1" dirty="0"/>
              <a:t>Wohlstands</a:t>
            </a:r>
            <a:r>
              <a:rPr lang="de-CH" dirty="0"/>
              <a:t>? - Wirtschaftliche / herrschaftliche Strukturen und sich daraus ergebende </a:t>
            </a:r>
            <a:r>
              <a:rPr lang="de-CH" b="1" dirty="0"/>
              <a:t>Handlungsspielräume</a:t>
            </a:r>
            <a:r>
              <a:rPr lang="de-CH" dirty="0"/>
              <a:t> …</a:t>
            </a:r>
          </a:p>
          <a:p>
            <a:pPr marL="171450" indent="-171450">
              <a:buFont typeface="Arial" panose="020B0604020202020204" pitchFamily="34" charset="0"/>
              <a:buChar char="•"/>
            </a:pPr>
            <a:r>
              <a:rPr lang="de-CH" dirty="0"/>
              <a:t>Was für eine Rolle spielten sie im </a:t>
            </a:r>
            <a:r>
              <a:rPr lang="de-CH" b="1" dirty="0"/>
              <a:t>gesellschaftlichen und politischen Leben</a:t>
            </a:r>
            <a:r>
              <a:rPr lang="de-CH" dirty="0"/>
              <a:t>, lokal und regional? - Soziale Stellung, politischer Einfluss und Ämter …</a:t>
            </a:r>
          </a:p>
          <a:p>
            <a:pPr marL="171450" indent="-171450">
              <a:buFont typeface="Arial" panose="020B0604020202020204" pitchFamily="34" charset="0"/>
              <a:buChar char="•"/>
            </a:pPr>
            <a:r>
              <a:rPr lang="de-CH" b="1" dirty="0"/>
              <a:t>Was haben sie bewirkt </a:t>
            </a:r>
            <a:r>
              <a:rPr lang="de-CH" dirty="0"/>
              <a:t>– auch langfristig?</a:t>
            </a:r>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endParaRPr lang="de-CH" dirty="0"/>
          </a:p>
        </p:txBody>
      </p:sp>
      <p:sp>
        <p:nvSpPr>
          <p:cNvPr id="4" name="Slide Number Placeholder 3"/>
          <p:cNvSpPr>
            <a:spLocks noGrp="1"/>
          </p:cNvSpPr>
          <p:nvPr>
            <p:ph type="sldNum" sz="quarter" idx="5"/>
          </p:nvPr>
        </p:nvSpPr>
        <p:spPr/>
        <p:txBody>
          <a:bodyPr/>
          <a:lstStyle/>
          <a:p>
            <a:fld id="{091731EC-C1DC-4170-A6E2-EE2C75CBE4CE}" type="slidenum">
              <a:rPr lang="de-CH" smtClean="0"/>
              <a:t>3</a:t>
            </a:fld>
            <a:endParaRPr lang="de-CH"/>
          </a:p>
        </p:txBody>
      </p:sp>
    </p:spTree>
    <p:extLst>
      <p:ext uri="{BB962C8B-B14F-4D97-AF65-F5344CB8AC3E}">
        <p14:creationId xmlns:p14="http://schemas.microsoft.com/office/powerpoint/2010/main" val="1498707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CH" dirty="0"/>
              <a:t>Framework: </a:t>
            </a:r>
            <a:r>
              <a:rPr lang="de-CH" b="1" dirty="0"/>
              <a:t>seit 1468 zur Sankt-Galler Fürstabtei </a:t>
            </a:r>
            <a:r>
              <a:rPr lang="de-CH" dirty="0"/>
              <a:t>gehörendes Toggenburg</a:t>
            </a:r>
          </a:p>
          <a:p>
            <a:pPr marL="171450" indent="-171450">
              <a:buFont typeface="Arial" panose="020B0604020202020204" pitchFamily="34" charset="0"/>
              <a:buChar char="•"/>
            </a:pPr>
            <a:r>
              <a:rPr lang="de-CH" dirty="0"/>
              <a:t>Im </a:t>
            </a:r>
            <a:r>
              <a:rPr lang="de-CH" dirty="0" err="1"/>
              <a:t>Oberamt</a:t>
            </a:r>
            <a:r>
              <a:rPr lang="de-CH" dirty="0"/>
              <a:t> (grüner Teil) lagen auch Wattwil und Lichtensteig, die wegen der Landsgemeinden und wegen dem Sitz des Landvogts </a:t>
            </a:r>
            <a:r>
              <a:rPr lang="de-CH" b="1" dirty="0"/>
              <a:t>Zentren des politischen Geschehens im Toggenburg </a:t>
            </a:r>
            <a:r>
              <a:rPr lang="de-CH" dirty="0"/>
              <a:t>waren.</a:t>
            </a:r>
          </a:p>
          <a:p>
            <a:pPr marL="171450" indent="-171450">
              <a:buFont typeface="Arial" panose="020B0604020202020204" pitchFamily="34" charset="0"/>
              <a:buChar char="•"/>
            </a:pPr>
            <a:r>
              <a:rPr lang="de-CH" dirty="0"/>
              <a:t>Auch in der wirtschaftlichen Struktur gab es </a:t>
            </a:r>
            <a:r>
              <a:rPr lang="de-CH" b="1" dirty="0"/>
              <a:t>durchaus Unterschiede </a:t>
            </a:r>
            <a:r>
              <a:rPr lang="de-CH" dirty="0"/>
              <a:t>der Teilregionen: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Im oberen Toggenburg ging der Ackerbau immer mehr zurück seit dem Spätmittelalter, es ergab sich eine </a:t>
            </a:r>
            <a:r>
              <a:rPr lang="de-CH" b="1" dirty="0"/>
              <a:t>überregionale Arbeitsteilung mit der Spezialisierung des Obertoggenburgs auf die Viehwirtschaft</a:t>
            </a:r>
            <a:r>
              <a:rPr lang="de-CH" dirty="0"/>
              <a:t>.</a:t>
            </a:r>
          </a:p>
          <a:p>
            <a:pPr marL="171450" indent="-171450">
              <a:buFont typeface="Arial" panose="020B0604020202020204" pitchFamily="34" charset="0"/>
              <a:buChar char="•"/>
            </a:pPr>
            <a:r>
              <a:rPr lang="de-CH" dirty="0"/>
              <a:t>Das </a:t>
            </a:r>
            <a:r>
              <a:rPr lang="de-CH" dirty="0" err="1"/>
              <a:t>Oberamt</a:t>
            </a:r>
            <a:r>
              <a:rPr lang="de-CH" dirty="0"/>
              <a:t> hatte die </a:t>
            </a:r>
            <a:r>
              <a:rPr lang="de-CH" b="1" dirty="0"/>
              <a:t>beiden Marktorte Lichtensteig und Sidwald</a:t>
            </a:r>
            <a:r>
              <a:rPr lang="de-CH" dirty="0"/>
              <a:t>.</a:t>
            </a:r>
          </a:p>
          <a:p>
            <a:pPr marL="171450" indent="-171450">
              <a:buFont typeface="Arial" panose="020B0604020202020204" pitchFamily="34" charset="0"/>
              <a:buChar char="•"/>
            </a:pPr>
            <a:r>
              <a:rPr lang="de-CH" b="1" dirty="0"/>
              <a:t>Sidwald</a:t>
            </a:r>
            <a:r>
              <a:rPr lang="de-CH" dirty="0"/>
              <a:t> wurde im 13. Jh. sogar vor Lichtensteig zum ersten Mal urkundlich erwähnt – ist mir als Obertoggenburger wichtig zu sagen. Es war auch ein </a:t>
            </a:r>
            <a:r>
              <a:rPr lang="de-CH" b="1" dirty="0" err="1"/>
              <a:t>Landsgemeindeort</a:t>
            </a:r>
            <a:r>
              <a:rPr lang="de-CH" dirty="0"/>
              <a:t>.</a:t>
            </a:r>
          </a:p>
          <a:p>
            <a:pPr marL="171450" indent="-171450">
              <a:buFont typeface="Arial" panose="020B0604020202020204" pitchFamily="34" charset="0"/>
              <a:buChar char="•"/>
            </a:pPr>
            <a:r>
              <a:rPr lang="de-CH" b="1" dirty="0"/>
              <a:t>1520</a:t>
            </a:r>
            <a:r>
              <a:rPr lang="de-CH" dirty="0"/>
              <a:t> gaben Schwyz und Glarus in einem Schiedsspruch den </a:t>
            </a:r>
            <a:r>
              <a:rPr lang="de-CH" dirty="0" err="1"/>
              <a:t>Lichtensteigern</a:t>
            </a:r>
            <a:r>
              <a:rPr lang="de-CH" dirty="0"/>
              <a:t> recht. Diese hatten sich daran gestört, dass der Sidwalder Markt immer wichtiger wurde. Von da an war Lichtensteig klar der </a:t>
            </a:r>
            <a:r>
              <a:rPr lang="de-CH" b="1" dirty="0"/>
              <a:t>wichtigere, wöchentlich stattfindende </a:t>
            </a:r>
            <a:r>
              <a:rPr lang="de-CH" dirty="0"/>
              <a:t>Markt.</a:t>
            </a:r>
          </a:p>
          <a:p>
            <a:pPr marL="171450" indent="-171450">
              <a:buFont typeface="Arial" panose="020B0604020202020204" pitchFamily="34" charset="0"/>
              <a:buChar char="•"/>
            </a:pPr>
            <a:r>
              <a:rPr lang="de-CH" dirty="0"/>
              <a:t>Und dann das Thema der Konfession: Nach der Gegenreformation hatte es vor allem im </a:t>
            </a:r>
            <a:r>
              <a:rPr lang="de-CH" b="1" dirty="0" err="1"/>
              <a:t>Oberamt</a:t>
            </a:r>
            <a:r>
              <a:rPr lang="de-CH" b="1" dirty="0"/>
              <a:t> eine reformierte Mehrheit</a:t>
            </a:r>
            <a:r>
              <a:rPr lang="de-CH" dirty="0"/>
              <a:t>.</a:t>
            </a:r>
          </a:p>
        </p:txBody>
      </p:sp>
      <p:sp>
        <p:nvSpPr>
          <p:cNvPr id="4" name="Slide Number Placeholder 3"/>
          <p:cNvSpPr>
            <a:spLocks noGrp="1"/>
          </p:cNvSpPr>
          <p:nvPr>
            <p:ph type="sldNum" sz="quarter" idx="5"/>
          </p:nvPr>
        </p:nvSpPr>
        <p:spPr/>
        <p:txBody>
          <a:bodyPr/>
          <a:lstStyle/>
          <a:p>
            <a:fld id="{091731EC-C1DC-4170-A6E2-EE2C75CBE4CE}" type="slidenum">
              <a:rPr lang="de-CH" smtClean="0"/>
              <a:t>4</a:t>
            </a:fld>
            <a:endParaRPr lang="de-CH"/>
          </a:p>
        </p:txBody>
      </p:sp>
    </p:spTree>
    <p:extLst>
      <p:ext uri="{BB962C8B-B14F-4D97-AF65-F5344CB8AC3E}">
        <p14:creationId xmlns:p14="http://schemas.microsoft.com/office/powerpoint/2010/main" val="2698150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CH" dirty="0"/>
              <a:t>Nur zur Einordnung; kann hier nicht im Detail erläutert werden.</a:t>
            </a:r>
          </a:p>
          <a:p>
            <a:pPr marL="171450" indent="-171450">
              <a:buFont typeface="Arial" panose="020B0604020202020204" pitchFamily="34" charset="0"/>
              <a:buChar char="•"/>
            </a:pPr>
            <a:r>
              <a:rPr lang="de-CH" dirty="0"/>
              <a:t>In der Zeit zwischen dem Tod des letzten Toggenburger Grafen und der Helvetik gab es immer wieder </a:t>
            </a:r>
            <a:r>
              <a:rPr lang="de-CH" b="1" dirty="0"/>
              <a:t>Phasen, wo sich die Toggenburger unabhängig erklärten</a:t>
            </a:r>
            <a:r>
              <a:rPr lang="de-CH" dirty="0"/>
              <a:t>.</a:t>
            </a:r>
          </a:p>
          <a:p>
            <a:pPr marL="171450" indent="-171450">
              <a:buFont typeface="Arial" panose="020B0604020202020204" pitchFamily="34" charset="0"/>
              <a:buChar char="•"/>
            </a:pPr>
            <a:r>
              <a:rPr lang="de-CH" dirty="0"/>
              <a:t>Die erste Hälfte des 17. </a:t>
            </a:r>
            <a:r>
              <a:rPr lang="de-CH" dirty="0" err="1"/>
              <a:t>Jhs</a:t>
            </a:r>
            <a:r>
              <a:rPr lang="de-CH" dirty="0"/>
              <a:t>. war </a:t>
            </a:r>
            <a:r>
              <a:rPr lang="de-CH" b="1" dirty="0"/>
              <a:t>diesbezüglich intensiv – begleitend zum Dreissigjährigen Krieg </a:t>
            </a:r>
            <a:r>
              <a:rPr lang="de-CH" dirty="0"/>
              <a:t>– die zweite Hälfte war dann hingegen politisch ruhiger, aber unterschwellig hat es natürlich trotzdem «gebrodelt».</a:t>
            </a:r>
          </a:p>
          <a:p>
            <a:pPr marL="171450" indent="-171450">
              <a:buFont typeface="Arial" panose="020B0604020202020204" pitchFamily="34" charset="0"/>
              <a:buChar char="•"/>
            </a:pPr>
            <a:r>
              <a:rPr lang="de-CH" dirty="0"/>
              <a:t>Vielleicht kann man tatsächlich sagen, dass sich die Auseinandersetzungen </a:t>
            </a:r>
            <a:r>
              <a:rPr lang="de-CH" b="1" dirty="0"/>
              <a:t>auf ein wirtschaftliches «Spielfeld» verschoben</a:t>
            </a:r>
            <a:r>
              <a:rPr lang="de-CH" dirty="0"/>
              <a:t> hatten.</a:t>
            </a:r>
          </a:p>
          <a:p>
            <a:pPr marL="171450" indent="-171450">
              <a:buFont typeface="Arial" panose="020B0604020202020204" pitchFamily="34" charset="0"/>
              <a:buChar char="•"/>
            </a:pPr>
            <a:r>
              <a:rPr lang="de-CH" dirty="0"/>
              <a:t>Sicher ist, dass der Handlungsspielraum der lokalen und regionalen Eliten des Toggenburgs, jedenfalls sofern sie reformiert waren, </a:t>
            </a:r>
            <a:r>
              <a:rPr lang="de-CH" b="1" dirty="0"/>
              <a:t>im Politischen seine Grenzen fand</a:t>
            </a:r>
            <a:r>
              <a:rPr lang="de-CH" dirty="0"/>
              <a:t>.</a:t>
            </a:r>
          </a:p>
          <a:p>
            <a:pPr marL="171450" indent="-171450">
              <a:buFont typeface="Arial" panose="020B0604020202020204" pitchFamily="34" charset="0"/>
              <a:buChar char="•"/>
            </a:pPr>
            <a:endParaRPr lang="de-CH" dirty="0"/>
          </a:p>
        </p:txBody>
      </p:sp>
      <p:sp>
        <p:nvSpPr>
          <p:cNvPr id="4" name="Slide Number Placeholder 3"/>
          <p:cNvSpPr>
            <a:spLocks noGrp="1"/>
          </p:cNvSpPr>
          <p:nvPr>
            <p:ph type="sldNum" sz="quarter" idx="5"/>
          </p:nvPr>
        </p:nvSpPr>
        <p:spPr/>
        <p:txBody>
          <a:bodyPr/>
          <a:lstStyle/>
          <a:p>
            <a:fld id="{091731EC-C1DC-4170-A6E2-EE2C75CBE4CE}" type="slidenum">
              <a:rPr lang="de-CH" smtClean="0"/>
              <a:t>5</a:t>
            </a:fld>
            <a:endParaRPr lang="de-CH"/>
          </a:p>
        </p:txBody>
      </p:sp>
    </p:spTree>
    <p:extLst>
      <p:ext uri="{BB962C8B-B14F-4D97-AF65-F5344CB8AC3E}">
        <p14:creationId xmlns:p14="http://schemas.microsoft.com/office/powerpoint/2010/main" val="2035735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i="1" dirty="0"/>
              <a:t>Oberbilder von Toggenburger Scheiben</a:t>
            </a:r>
            <a:r>
              <a:rPr lang="de-CH" b="0" i="1" dirty="0"/>
              <a:t>, welche im Museums sind: Einblicke in den wirtschaftlichen Alltag von damals …</a:t>
            </a:r>
          </a:p>
          <a:p>
            <a:pPr marL="0" indent="0">
              <a:buFont typeface="Arial" panose="020B0604020202020204" pitchFamily="34" charset="0"/>
              <a:buNone/>
            </a:pPr>
            <a:endParaRPr lang="de-CH" b="1" dirty="0"/>
          </a:p>
          <a:p>
            <a:pPr marL="0" indent="0">
              <a:buFont typeface="Arial" panose="020B0604020202020204" pitchFamily="34" charset="0"/>
              <a:buNone/>
            </a:pPr>
            <a:r>
              <a:rPr lang="de-CH" b="1" dirty="0"/>
              <a:t>Begehrte Exportprodukte</a:t>
            </a:r>
          </a:p>
          <a:p>
            <a:pPr marL="171450" indent="-171450">
              <a:buFont typeface="Arial" panose="020B0604020202020204" pitchFamily="34" charset="0"/>
              <a:buChar char="•"/>
            </a:pPr>
            <a:r>
              <a:rPr lang="de-CH" dirty="0"/>
              <a:t>Beim Butter angefangen im Titel, weil das lange das </a:t>
            </a:r>
            <a:r>
              <a:rPr lang="de-CH" b="1" dirty="0"/>
              <a:t>wichtigste Exportprodukt der Obertoggenburger Sennereien </a:t>
            </a:r>
            <a:r>
              <a:rPr lang="de-CH" dirty="0"/>
              <a:t>war, nicht ein Alleinstellungsmerkmal, aber doch etwas </a:t>
            </a:r>
            <a:r>
              <a:rPr lang="de-CH" b="1" dirty="0"/>
              <a:t>Charakteristisches</a:t>
            </a:r>
            <a:r>
              <a:rPr lang="de-CH" dirty="0"/>
              <a:t>.</a:t>
            </a:r>
          </a:p>
          <a:p>
            <a:pPr marL="171450" indent="-171450">
              <a:buFont typeface="Arial" panose="020B0604020202020204" pitchFamily="34" charset="0"/>
              <a:buChar char="•"/>
            </a:pPr>
            <a:r>
              <a:rPr lang="de-CH" dirty="0"/>
              <a:t>Sankt-Galler Kriegsvolk hatte </a:t>
            </a:r>
            <a:r>
              <a:rPr lang="de-CH" b="1" dirty="0"/>
              <a:t>«Thurtaler Käse» </a:t>
            </a:r>
            <a:r>
              <a:rPr lang="de-CH" dirty="0"/>
              <a:t>als Proviant dabei, wie Quellen berichten. Schon im 15. Jahrhundert war die Käseproduktion beträchtlich, besonders des </a:t>
            </a:r>
            <a:r>
              <a:rPr lang="de-CH" b="1" dirty="0"/>
              <a:t>mageren </a:t>
            </a:r>
            <a:r>
              <a:rPr lang="de-CH" b="1" dirty="0" err="1"/>
              <a:t>Bloderchäs</a:t>
            </a:r>
            <a:r>
              <a:rPr lang="de-CH" dirty="0"/>
              <a:t>. Dieses «Soldatenbrot» wurde in Fässern den Truppen nachgeführt. </a:t>
            </a:r>
          </a:p>
          <a:p>
            <a:pPr marL="171450" indent="-171450">
              <a:buFont typeface="Arial" panose="020B0604020202020204" pitchFamily="34" charset="0"/>
              <a:buChar char="•"/>
            </a:pPr>
            <a:r>
              <a:rPr lang="de-CH" dirty="0"/>
              <a:t>Weil das </a:t>
            </a:r>
            <a:r>
              <a:rPr lang="de-CH" b="1" dirty="0"/>
              <a:t>Kloster St.Johann im Thurtal im 16. Jh. in der Krise </a:t>
            </a:r>
            <a:r>
              <a:rPr lang="de-CH" dirty="0"/>
              <a:t>war, konnten sich die Toggenburger die Alpen «unter die Nägel reissen», auch wenn sie theoretisch immer noch ein Lehen des Landesherrn waren. </a:t>
            </a:r>
          </a:p>
          <a:p>
            <a:pPr marL="171450" indent="-171450">
              <a:buFont typeface="Arial" panose="020B0604020202020204" pitchFamily="34" charset="0"/>
              <a:buChar char="•"/>
            </a:pPr>
            <a:r>
              <a:rPr lang="de-CH" b="1" dirty="0"/>
              <a:t>Alpgenossenschaften</a:t>
            </a:r>
            <a:r>
              <a:rPr lang="de-CH" dirty="0"/>
              <a:t> als Organisationsform erleichterten die Selbstverwaltung und passten sich auch in die politischen Strukturen ein. Die Regelungsdichte nahm im 17. Jh. zu. Die </a:t>
            </a:r>
            <a:r>
              <a:rPr lang="de-CH" b="1" dirty="0"/>
              <a:t>Obrigkeit</a:t>
            </a:r>
            <a:r>
              <a:rPr lang="de-CH" dirty="0"/>
              <a:t> musste dann Einhalt gebieten, wenn Gefahr bestand, dass Alprechte ausser Landes gingen.</a:t>
            </a:r>
          </a:p>
          <a:p>
            <a:pPr marL="171450" indent="-171450">
              <a:buFont typeface="Arial" panose="020B0604020202020204" pitchFamily="34" charset="0"/>
              <a:buChar char="•"/>
            </a:pPr>
            <a:r>
              <a:rPr lang="de-CH" b="1" dirty="0"/>
              <a:t>Viehhandel</a:t>
            </a:r>
            <a:r>
              <a:rPr lang="de-CH" dirty="0"/>
              <a:t>, auch über grössere Distanzen z.B. nach Oberitalien, spielte schon im Mittelalter eine Rolle.</a:t>
            </a:r>
          </a:p>
          <a:p>
            <a:pPr marL="171450" indent="-171450">
              <a:buFont typeface="Arial" panose="020B0604020202020204" pitchFamily="34" charset="0"/>
              <a:buChar char="•"/>
            </a:pPr>
            <a:r>
              <a:rPr lang="de-CH" dirty="0"/>
              <a:t>Ein einfaches Geschäft war das nicht: Es brauchte </a:t>
            </a:r>
            <a:r>
              <a:rPr lang="de-CH" b="1" dirty="0"/>
              <a:t>Kapital und Risikofähigkeit</a:t>
            </a:r>
            <a:r>
              <a:rPr lang="de-CH" dirty="0"/>
              <a:t>, man denke nur ans Transportrisiko oder an Verluste durch Viehseuchen. Kam nichts dazwischen, war der wirtschaftliche Erfolg erheblich.</a:t>
            </a:r>
          </a:p>
          <a:p>
            <a:pPr marL="171450" indent="-171450">
              <a:buFont typeface="Arial" panose="020B0604020202020204" pitchFamily="34" charset="0"/>
              <a:buChar char="•"/>
            </a:pPr>
            <a:r>
              <a:rPr lang="de-CH" b="1" dirty="0"/>
              <a:t>Viehverstellung</a:t>
            </a:r>
            <a:r>
              <a:rPr lang="de-CH" dirty="0"/>
              <a:t> und andere Praktiken erweiterten das Repertoire der marktorientierten Landwirtschaft.</a:t>
            </a:r>
          </a:p>
          <a:p>
            <a:pPr marL="171450" indent="-171450">
              <a:buFont typeface="Arial" panose="020B0604020202020204" pitchFamily="34" charset="0"/>
              <a:buChar char="•"/>
            </a:pPr>
            <a:r>
              <a:rPr lang="de-CH" b="1" dirty="0"/>
              <a:t>Dreissigjähriger Krieg </a:t>
            </a:r>
            <a:r>
              <a:rPr lang="de-CH" dirty="0"/>
              <a:t>bot für die schweizerische Exportwirtschaft grosse Absatzmärkte für Vieh- und Molkenprodukte. Die </a:t>
            </a:r>
            <a:r>
              <a:rPr lang="de-CH" b="1" dirty="0"/>
              <a:t>Viehwirtschaft wurde noch mehr intensiviert</a:t>
            </a:r>
            <a:r>
              <a:rPr lang="de-CH" dirty="0"/>
              <a:t>, und es kam durch Handel viel Geld in die Schweiz.</a:t>
            </a:r>
          </a:p>
          <a:p>
            <a:pPr marL="0" indent="0">
              <a:buFont typeface="Arial" panose="020B0604020202020204" pitchFamily="34" charset="0"/>
              <a:buNone/>
            </a:pPr>
            <a:endParaRPr lang="de-CH" dirty="0"/>
          </a:p>
          <a:p>
            <a:pPr marL="0" indent="0">
              <a:buFont typeface="Arial" panose="020B0604020202020204" pitchFamily="34" charset="0"/>
              <a:buNone/>
            </a:pPr>
            <a:r>
              <a:rPr lang="de-CH" b="1" dirty="0"/>
              <a:t>Soziale Aspekte</a:t>
            </a:r>
          </a:p>
          <a:p>
            <a:pPr marL="171450" indent="-171450">
              <a:buFont typeface="Arial" panose="020B0604020202020204" pitchFamily="34" charset="0"/>
              <a:buChar char="•"/>
            </a:pPr>
            <a:r>
              <a:rPr lang="de-CH" dirty="0"/>
              <a:t>Kleine Zahl von Grossbauern vs. </a:t>
            </a:r>
            <a:r>
              <a:rPr lang="de-CH" b="1" dirty="0"/>
              <a:t>grösser werdende Zahl an armen Kleinbauern</a:t>
            </a:r>
          </a:p>
          <a:p>
            <a:pPr marL="171450" indent="-171450">
              <a:buFont typeface="Arial" panose="020B0604020202020204" pitchFamily="34" charset="0"/>
              <a:buChar char="•"/>
            </a:pPr>
            <a:r>
              <a:rPr lang="de-CH" dirty="0"/>
              <a:t>Die Obrigkeit suchte den Handlungsspielraum der Grossbauern einzuschränken, nicht nur aber auch aus sozialen Gründen. – </a:t>
            </a:r>
            <a:r>
              <a:rPr lang="de-CH" b="1" dirty="0"/>
              <a:t>siehe Zitat</a:t>
            </a:r>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endParaRPr lang="de-CH" dirty="0"/>
          </a:p>
        </p:txBody>
      </p:sp>
      <p:sp>
        <p:nvSpPr>
          <p:cNvPr id="4" name="Foliennummernplatzhalter 3"/>
          <p:cNvSpPr>
            <a:spLocks noGrp="1"/>
          </p:cNvSpPr>
          <p:nvPr>
            <p:ph type="sldNum" sz="quarter" idx="5"/>
          </p:nvPr>
        </p:nvSpPr>
        <p:spPr/>
        <p:txBody>
          <a:bodyPr/>
          <a:lstStyle/>
          <a:p>
            <a:fld id="{091731EC-C1DC-4170-A6E2-EE2C75CBE4CE}" type="slidenum">
              <a:rPr lang="de-CH" smtClean="0"/>
              <a:t>6</a:t>
            </a:fld>
            <a:endParaRPr lang="de-CH"/>
          </a:p>
        </p:txBody>
      </p:sp>
    </p:spTree>
    <p:extLst>
      <p:ext uri="{BB962C8B-B14F-4D97-AF65-F5344CB8AC3E}">
        <p14:creationId xmlns:p14="http://schemas.microsoft.com/office/powerpoint/2010/main" val="1765783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e-CH" b="1" dirty="0"/>
              <a:t>Städtisches Gewerbe:</a:t>
            </a:r>
          </a:p>
          <a:p>
            <a:pPr marL="171450" indent="-171450">
              <a:buFont typeface="Arial" panose="020B0604020202020204" pitchFamily="34" charset="0"/>
              <a:buChar char="•"/>
            </a:pPr>
            <a:r>
              <a:rPr lang="de-CH" dirty="0"/>
              <a:t>In Lichtensteig konnte sich kein eigentliches Zunftwesen bilden. Dafür war das «Städtli» zu klein.</a:t>
            </a:r>
          </a:p>
          <a:p>
            <a:pPr marL="171450" indent="-171450">
              <a:buFont typeface="Arial" panose="020B0604020202020204" pitchFamily="34" charset="0"/>
              <a:buChar char="•"/>
            </a:pPr>
            <a:r>
              <a:rPr lang="de-CH" dirty="0"/>
              <a:t>Es gab sehr viele Berufe, die </a:t>
            </a:r>
            <a:r>
              <a:rPr lang="de-CH" b="1" dirty="0"/>
              <a:t>anspruchslose, finanzschwache Marktbesucher </a:t>
            </a:r>
            <a:r>
              <a:rPr lang="de-CH" dirty="0"/>
              <a:t>bedienten. Das dürfte dem ländlichen Charakter des Toggenburgs zuzuschreiben sein.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Viele Handwerker im Städtli </a:t>
            </a:r>
            <a:r>
              <a:rPr lang="de-CH" b="1" dirty="0"/>
              <a:t>waren selber nicht reich </a:t>
            </a:r>
            <a:r>
              <a:rPr lang="de-CH" dirty="0"/>
              <a:t>und mussten auch um ihre Existenz kämpfen.</a:t>
            </a:r>
          </a:p>
          <a:p>
            <a:pPr marL="171450" indent="-171450">
              <a:buFont typeface="Arial" panose="020B0604020202020204" pitchFamily="34" charset="0"/>
              <a:buChar char="•"/>
            </a:pPr>
            <a:r>
              <a:rPr lang="de-CH" dirty="0"/>
              <a:t>Auch einige Spezialisten arbeiteten in der Stadt, auffallend viele </a:t>
            </a:r>
            <a:r>
              <a:rPr lang="de-CH" b="1" dirty="0"/>
              <a:t>Gold- und Silberschmiede und Zinngiesser</a:t>
            </a:r>
            <a:r>
              <a:rPr lang="de-CH" dirty="0"/>
              <a:t>.</a:t>
            </a:r>
          </a:p>
          <a:p>
            <a:pPr marL="171450" indent="-171450">
              <a:buFont typeface="Arial" panose="020B0604020202020204" pitchFamily="34" charset="0"/>
              <a:buChar char="•"/>
            </a:pPr>
            <a:r>
              <a:rPr lang="de-CH" dirty="0"/>
              <a:t>Von gewissen Gewerben gab es </a:t>
            </a:r>
            <a:r>
              <a:rPr lang="de-CH" b="1" dirty="0"/>
              <a:t>zu viele Vertreter, z.B. Metzger</a:t>
            </a:r>
            <a:r>
              <a:rPr lang="de-CH" dirty="0"/>
              <a:t>.</a:t>
            </a:r>
          </a:p>
          <a:p>
            <a:pPr marL="171450" indent="-171450">
              <a:buFont typeface="Arial" panose="020B0604020202020204" pitchFamily="34" charset="0"/>
              <a:buChar char="•"/>
            </a:pPr>
            <a:endParaRPr lang="de-CH" dirty="0"/>
          </a:p>
          <a:p>
            <a:pPr marL="0" indent="0">
              <a:buFont typeface="Arial" panose="020B0604020202020204" pitchFamily="34" charset="0"/>
              <a:buNone/>
            </a:pPr>
            <a:r>
              <a:rPr lang="de-CH" b="1" dirty="0"/>
              <a:t>Markt und fremde Händler:</a:t>
            </a:r>
          </a:p>
          <a:p>
            <a:pPr marL="171450" indent="-171450">
              <a:buFont typeface="Arial" panose="020B0604020202020204" pitchFamily="34" charset="0"/>
              <a:buChar char="•"/>
            </a:pPr>
            <a:r>
              <a:rPr lang="de-CH" dirty="0"/>
              <a:t>Schuhmacher hatten dauernd Konkurrenz von </a:t>
            </a:r>
            <a:r>
              <a:rPr lang="de-CH" b="1" dirty="0"/>
              <a:t>marktfahrenden Händlern</a:t>
            </a:r>
            <a:r>
              <a:rPr lang="de-CH" dirty="0"/>
              <a:t>. Die arbeiteten zum Teil auch auf Stör oder baten ihre Dienste in Wirtschaften an.</a:t>
            </a:r>
          </a:p>
          <a:p>
            <a:pPr marL="171450" indent="-171450">
              <a:buFont typeface="Arial" panose="020B0604020202020204" pitchFamily="34" charset="0"/>
              <a:buChar char="•"/>
            </a:pPr>
            <a:r>
              <a:rPr lang="de-CH" dirty="0"/>
              <a:t>Speziell </a:t>
            </a:r>
            <a:r>
              <a:rPr lang="de-CH" b="1" dirty="0"/>
              <a:t>markierte Marktplätze gab es nur für Garn sowie für die Milchprodukte </a:t>
            </a:r>
            <a:r>
              <a:rPr lang="de-CH" dirty="0"/>
              <a:t>(Schmalzgässlein)</a:t>
            </a:r>
          </a:p>
          <a:p>
            <a:pPr marL="171450" indent="-171450">
              <a:buFont typeface="Arial" panose="020B0604020202020204" pitchFamily="34" charset="0"/>
              <a:buChar char="•"/>
            </a:pPr>
            <a:r>
              <a:rPr lang="de-CH" dirty="0"/>
              <a:t>Nebst den Segmenten für die einheimischen Produkte Textil und Milchprodukte gab es </a:t>
            </a:r>
            <a:r>
              <a:rPr lang="de-CH" b="1" dirty="0"/>
              <a:t>noch den Kornmarkt sowie eine Abteilung für Gefässe</a:t>
            </a:r>
            <a:r>
              <a:rPr lang="de-CH" dirty="0"/>
              <a:t> (Kübel etc.)</a:t>
            </a:r>
          </a:p>
          <a:p>
            <a:pPr marL="171450" indent="-171450">
              <a:buFont typeface="Arial" panose="020B0604020202020204" pitchFamily="34" charset="0"/>
              <a:buChar char="•"/>
            </a:pPr>
            <a:r>
              <a:rPr lang="de-CH" dirty="0"/>
              <a:t>1671: Klage gegen fremde Handwerker (siehe Zitate)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Bauleute gab es nicht viele. Die kamen oft von auswärts.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CH"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b="1" dirty="0"/>
              <a:t>Man sah den eigenen Handlungsspielraum durch zu viel «freien» Handel bedroht.</a:t>
            </a:r>
          </a:p>
          <a:p>
            <a:pPr marL="0" indent="0">
              <a:buFont typeface="Arial" panose="020B0604020202020204" pitchFamily="34" charset="0"/>
              <a:buNone/>
            </a:pPr>
            <a:endParaRPr lang="de-CH" dirty="0"/>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endParaRPr lang="de-CH" dirty="0"/>
          </a:p>
        </p:txBody>
      </p:sp>
      <p:sp>
        <p:nvSpPr>
          <p:cNvPr id="4" name="Slide Number Placeholder 3"/>
          <p:cNvSpPr>
            <a:spLocks noGrp="1"/>
          </p:cNvSpPr>
          <p:nvPr>
            <p:ph type="sldNum" sz="quarter" idx="5"/>
          </p:nvPr>
        </p:nvSpPr>
        <p:spPr/>
        <p:txBody>
          <a:bodyPr/>
          <a:lstStyle/>
          <a:p>
            <a:fld id="{091731EC-C1DC-4170-A6E2-EE2C75CBE4CE}" type="slidenum">
              <a:rPr lang="de-CH" smtClean="0"/>
              <a:t>7</a:t>
            </a:fld>
            <a:endParaRPr lang="de-CH"/>
          </a:p>
        </p:txBody>
      </p:sp>
    </p:spTree>
    <p:extLst>
      <p:ext uri="{BB962C8B-B14F-4D97-AF65-F5344CB8AC3E}">
        <p14:creationId xmlns:p14="http://schemas.microsoft.com/office/powerpoint/2010/main" val="3195935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e-CH" b="1" dirty="0"/>
              <a:t>Unterschiedliche Zwecke:</a:t>
            </a:r>
          </a:p>
          <a:p>
            <a:pPr marL="171450" indent="-171450">
              <a:buFont typeface="Arial" panose="020B0604020202020204" pitchFamily="34" charset="0"/>
              <a:buChar char="•"/>
            </a:pPr>
            <a:r>
              <a:rPr lang="de-CH" dirty="0"/>
              <a:t>Gewerbe hatten unterschiedliche Zwecke: </a:t>
            </a:r>
            <a:r>
              <a:rPr lang="de-CH" b="1" dirty="0"/>
              <a:t>lokale Versorgung vs. Export bzw. Zulieferfunktion </a:t>
            </a:r>
            <a:r>
              <a:rPr lang="de-CH" dirty="0"/>
              <a:t>für exportorientierte Wirtschaft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Ein interessantes Gewerbe im Toggenburg war das </a:t>
            </a:r>
            <a:r>
              <a:rPr lang="de-CH" b="1" dirty="0"/>
              <a:t>Salpetersieden</a:t>
            </a:r>
            <a:r>
              <a:rPr lang="de-CH" dirty="0"/>
              <a:t> aus Ammoniak-Ausscheidungen unter den Viehställen. Es gab eine rege Nachfrage wegen dem grossen </a:t>
            </a:r>
            <a:r>
              <a:rPr lang="de-CH" b="1" dirty="0"/>
              <a:t>Pulverbedarf</a:t>
            </a:r>
            <a:r>
              <a:rPr lang="de-CH" dirty="0"/>
              <a:t> im Dreissigjährigen Krieg.</a:t>
            </a:r>
          </a:p>
          <a:p>
            <a:pPr marL="171450" indent="-171450">
              <a:buFont typeface="Arial" panose="020B0604020202020204" pitchFamily="34" charset="0"/>
              <a:buChar char="•"/>
            </a:pPr>
            <a:r>
              <a:rPr lang="de-CH" dirty="0"/>
              <a:t>Statistik von 1676 zeigt ein vielfältiges Gewerbe im oberen Toggenburg, insbesondere um Nesslau herum.</a:t>
            </a:r>
          </a:p>
          <a:p>
            <a:pPr marL="171450" indent="-171450">
              <a:buFont typeface="Arial" panose="020B0604020202020204" pitchFamily="34" charset="0"/>
              <a:buChar char="•"/>
            </a:pPr>
            <a:r>
              <a:rPr lang="de-CH" dirty="0"/>
              <a:t>Im Gericht Thurtal gab es 1676: 5 Bäckereien, 1 Metzgerei, 3 Schmieden, </a:t>
            </a:r>
            <a:r>
              <a:rPr lang="de-CH" b="1" dirty="0"/>
              <a:t>6 Mühlen, 2 Stampfen, 4 Sägen, 11 </a:t>
            </a:r>
            <a:r>
              <a:rPr lang="de-CH" b="1" dirty="0" err="1"/>
              <a:t>Bläuel</a:t>
            </a:r>
            <a:r>
              <a:rPr lang="de-CH" b="1" dirty="0"/>
              <a:t>, </a:t>
            </a:r>
            <a:r>
              <a:rPr lang="de-CH" dirty="0"/>
              <a:t>2 Schleifen, 1 Färberei.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Beispiele für Ausbreitung des </a:t>
            </a:r>
            <a:r>
              <a:rPr lang="de-CH" b="1" dirty="0"/>
              <a:t>Handwerkerstandes auf dem Land </a:t>
            </a:r>
            <a:r>
              <a:rPr lang="de-CH" dirty="0"/>
              <a:t>(früher ein Privileg der Stadt)</a:t>
            </a:r>
          </a:p>
          <a:p>
            <a:pPr marL="171450" indent="-171450">
              <a:buFont typeface="Arial" panose="020B0604020202020204" pitchFamily="34" charset="0"/>
              <a:buChar char="•"/>
            </a:pPr>
            <a:endParaRPr lang="de-CH" dirty="0"/>
          </a:p>
          <a:p>
            <a:pPr marL="0" indent="0">
              <a:buFont typeface="Arial" panose="020B0604020202020204" pitchFamily="34" charset="0"/>
              <a:buNone/>
            </a:pPr>
            <a:r>
              <a:rPr lang="de-CH" b="1" dirty="0"/>
              <a:t>Strenger geregelte Gewerbe:</a:t>
            </a:r>
          </a:p>
          <a:p>
            <a:pPr marL="171450" indent="-171450">
              <a:buFont typeface="Arial" panose="020B0604020202020204" pitchFamily="34" charset="0"/>
              <a:buChar char="•"/>
            </a:pPr>
            <a:r>
              <a:rPr lang="de-CH" b="1" dirty="0"/>
              <a:t>Obrigkeitliche Regulierung</a:t>
            </a:r>
            <a:r>
              <a:rPr lang="de-CH" dirty="0"/>
              <a:t>, Ehehaften, Patentvergaben etc. sind die Norm und betreffen in irgendeiner Form fast alle Wirtschaftszweige.</a:t>
            </a:r>
          </a:p>
          <a:p>
            <a:pPr marL="171450" indent="-171450">
              <a:buFont typeface="Arial" panose="020B0604020202020204" pitchFamily="34" charset="0"/>
              <a:buChar char="•"/>
            </a:pPr>
            <a:r>
              <a:rPr lang="de-CH" dirty="0"/>
              <a:t>Der Markt solle nicht überborden; </a:t>
            </a:r>
            <a:r>
              <a:rPr lang="de-CH" b="1" dirty="0"/>
              <a:t>Missbräuche, aber auch zu viel Dynamik </a:t>
            </a:r>
            <a:r>
              <a:rPr lang="de-CH" dirty="0"/>
              <a:t>sollten verhindert werden. – </a:t>
            </a:r>
            <a:r>
              <a:rPr lang="de-CH" b="1" dirty="0"/>
              <a:t>siehe Zitat</a:t>
            </a:r>
          </a:p>
          <a:p>
            <a:pPr marL="171450" indent="-171450">
              <a:buFont typeface="Arial" panose="020B0604020202020204" pitchFamily="34" charset="0"/>
              <a:buChar char="•"/>
            </a:pPr>
            <a:r>
              <a:rPr lang="de-CH" dirty="0"/>
              <a:t>Ein freier Markt herrschte bedingt, aber es war doch eine </a:t>
            </a:r>
            <a:r>
              <a:rPr lang="de-CH" b="1" dirty="0"/>
              <a:t>erstaunlich offene Wirtschaft</a:t>
            </a:r>
            <a:r>
              <a:rPr lang="de-CH" dirty="0"/>
              <a:t>.</a:t>
            </a:r>
          </a:p>
          <a:p>
            <a:pPr marL="171450" indent="-171450">
              <a:buFont typeface="Arial" panose="020B0604020202020204" pitchFamily="34" charset="0"/>
              <a:buChar char="•"/>
            </a:pPr>
            <a:r>
              <a:rPr lang="de-CH" dirty="0"/>
              <a:t>Die </a:t>
            </a:r>
            <a:r>
              <a:rPr lang="de-CH" b="1" dirty="0"/>
              <a:t>Mühle</a:t>
            </a:r>
            <a:r>
              <a:rPr lang="de-CH" dirty="0"/>
              <a:t> war ein </a:t>
            </a:r>
            <a:r>
              <a:rPr lang="de-CH" dirty="0" err="1"/>
              <a:t>fürstäbtisches</a:t>
            </a:r>
            <a:r>
              <a:rPr lang="de-CH" dirty="0"/>
              <a:t> Lehen, also ausserhalb des städtischen Machtbereichs.</a:t>
            </a:r>
          </a:p>
          <a:p>
            <a:pPr marL="171450" indent="-171450">
              <a:buFont typeface="Arial" panose="020B0604020202020204" pitchFamily="34" charset="0"/>
              <a:buChar char="•"/>
            </a:pPr>
            <a:r>
              <a:rPr lang="de-CH" dirty="0"/>
              <a:t>Bei Hufschmieden war die Tätigkeit von der </a:t>
            </a:r>
            <a:r>
              <a:rPr lang="de-CH" b="1" dirty="0"/>
              <a:t>Ehehafte einer Esse </a:t>
            </a:r>
            <a:r>
              <a:rPr lang="de-CH" dirty="0"/>
              <a:t>abhängig.</a:t>
            </a:r>
          </a:p>
          <a:p>
            <a:pPr marL="171450" indent="-171450">
              <a:buFont typeface="Arial" panose="020B0604020202020204" pitchFamily="34" charset="0"/>
              <a:buChar char="•"/>
            </a:pPr>
            <a:r>
              <a:rPr lang="de-CH" dirty="0"/>
              <a:t>.</a:t>
            </a:r>
          </a:p>
          <a:p>
            <a:pPr marL="171450" indent="-171450">
              <a:buFont typeface="Arial" panose="020B0604020202020204" pitchFamily="34" charset="0"/>
              <a:buChar char="•"/>
            </a:pPr>
            <a:r>
              <a:rPr lang="de-CH" dirty="0"/>
              <a:t>Michael Koller aus Nesslau erhält 1671 </a:t>
            </a:r>
            <a:r>
              <a:rPr lang="de-CH" b="1" dirty="0"/>
              <a:t>Bewilligung für Schwarzfärberei</a:t>
            </a:r>
            <a:r>
              <a:rPr lang="de-CH" dirty="0"/>
              <a:t>, welche ihm 1648 noch verwehrt worden war.  Er durfte die Ehehafte aber </a:t>
            </a:r>
            <a:r>
              <a:rPr lang="de-CH" b="1" dirty="0"/>
              <a:t>«</a:t>
            </a:r>
            <a:r>
              <a:rPr lang="de-CH" b="1" dirty="0" err="1"/>
              <a:t>nit</a:t>
            </a:r>
            <a:r>
              <a:rPr lang="de-CH" b="1" dirty="0"/>
              <a:t> </a:t>
            </a:r>
            <a:r>
              <a:rPr lang="de-CH" b="1" dirty="0" err="1"/>
              <a:t>ussert</a:t>
            </a:r>
            <a:r>
              <a:rPr lang="de-CH" b="1" dirty="0"/>
              <a:t> </a:t>
            </a:r>
            <a:r>
              <a:rPr lang="de-CH" b="1" dirty="0" err="1"/>
              <a:t>catholischer</a:t>
            </a:r>
            <a:r>
              <a:rPr lang="de-CH" b="1" dirty="0"/>
              <a:t> </a:t>
            </a:r>
            <a:r>
              <a:rPr lang="de-CH" b="1" dirty="0" err="1"/>
              <a:t>hand</a:t>
            </a:r>
            <a:r>
              <a:rPr lang="de-CH" b="1" dirty="0"/>
              <a:t> verkaufen».</a:t>
            </a:r>
          </a:p>
          <a:p>
            <a:pPr marL="171450" indent="-171450">
              <a:buFont typeface="Arial" panose="020B0604020202020204" pitchFamily="34" charset="0"/>
              <a:buChar char="•"/>
            </a:pPr>
            <a:endParaRPr lang="de-CH" dirty="0"/>
          </a:p>
        </p:txBody>
      </p:sp>
      <p:sp>
        <p:nvSpPr>
          <p:cNvPr id="4" name="Slide Number Placeholder 3"/>
          <p:cNvSpPr>
            <a:spLocks noGrp="1"/>
          </p:cNvSpPr>
          <p:nvPr>
            <p:ph type="sldNum" sz="quarter" idx="5"/>
          </p:nvPr>
        </p:nvSpPr>
        <p:spPr/>
        <p:txBody>
          <a:bodyPr/>
          <a:lstStyle/>
          <a:p>
            <a:fld id="{091731EC-C1DC-4170-A6E2-EE2C75CBE4CE}" type="slidenum">
              <a:rPr lang="de-CH" smtClean="0"/>
              <a:t>8</a:t>
            </a:fld>
            <a:endParaRPr lang="de-CH"/>
          </a:p>
        </p:txBody>
      </p:sp>
    </p:spTree>
    <p:extLst>
      <p:ext uri="{BB962C8B-B14F-4D97-AF65-F5344CB8AC3E}">
        <p14:creationId xmlns:p14="http://schemas.microsoft.com/office/powerpoint/2010/main" val="2847908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e-CH" b="1" dirty="0"/>
              <a:t>Anfang der Textilindustrie</a:t>
            </a:r>
          </a:p>
          <a:p>
            <a:pPr marL="171450" indent="-171450">
              <a:buFont typeface="Arial" panose="020B0604020202020204" pitchFamily="34" charset="0"/>
              <a:buChar char="•"/>
            </a:pPr>
            <a:r>
              <a:rPr lang="de-CH" dirty="0"/>
              <a:t>Exportorientiertes </a:t>
            </a:r>
            <a:r>
              <a:rPr lang="de-CH" b="1" dirty="0"/>
              <a:t>Sankt-Galler Leinwandgewerbe  </a:t>
            </a:r>
            <a:r>
              <a:rPr lang="de-CH" dirty="0"/>
              <a:t>war seit dem Mittelalter ein Wirtschaftsfaktor: zum wachsenden Produktionsraum stiess auch das Toggenburg.</a:t>
            </a:r>
          </a:p>
          <a:p>
            <a:pPr marL="171450" indent="-171450">
              <a:buFont typeface="Arial" panose="020B0604020202020204" pitchFamily="34" charset="0"/>
              <a:buChar char="•"/>
            </a:pPr>
            <a:r>
              <a:rPr lang="de-CH" dirty="0"/>
              <a:t>Damit einher gingen der </a:t>
            </a:r>
            <a:r>
              <a:rPr lang="de-CH" b="1" dirty="0"/>
              <a:t>Anbau von Hanf und Flachs</a:t>
            </a:r>
            <a:r>
              <a:rPr lang="de-CH" dirty="0"/>
              <a:t>, die Garnherstellung und das Weben. Die Produkte durften im Toggenburg anfangs </a:t>
            </a:r>
            <a:r>
              <a:rPr lang="de-CH" b="1" dirty="0"/>
              <a:t>nur an Marktorten </a:t>
            </a:r>
            <a:r>
              <a:rPr lang="de-CH" dirty="0"/>
              <a:t>(Lichtensteig, Sidwald) verkauft werden, wohin die Produzenten es tragen mussten.</a:t>
            </a:r>
          </a:p>
          <a:p>
            <a:pPr marL="171450" indent="-171450">
              <a:buFont typeface="Arial" panose="020B0604020202020204" pitchFamily="34" charset="0"/>
              <a:buChar char="•"/>
            </a:pPr>
            <a:r>
              <a:rPr lang="de-CH" dirty="0"/>
              <a:t>Auf dem Markt von Lichtensteig gab es einen </a:t>
            </a:r>
            <a:r>
              <a:rPr lang="de-CH" b="1" dirty="0"/>
              <a:t>separaten Garnmarkt</a:t>
            </a:r>
            <a:r>
              <a:rPr lang="de-CH" dirty="0"/>
              <a:t>. Es hatte eine Schnur, und nur dahinter durfte zu festgelegten Zeiten Garn gehandelt werden. Erst wenn der Garnmarkt geschlossen war, durften </a:t>
            </a:r>
            <a:r>
              <a:rPr lang="de-CH" b="1" dirty="0"/>
              <a:t>auch «</a:t>
            </a:r>
            <a:r>
              <a:rPr lang="de-CH" b="1" dirty="0" err="1"/>
              <a:t>Werch</a:t>
            </a:r>
            <a:r>
              <a:rPr lang="de-CH" b="1" dirty="0"/>
              <a:t>, Kuder und Hanf» gehandelt </a:t>
            </a:r>
            <a:r>
              <a:rPr lang="de-CH" dirty="0"/>
              <a:t>werden.</a:t>
            </a:r>
          </a:p>
          <a:p>
            <a:pPr marL="171450" indent="-171450">
              <a:buFont typeface="Arial" panose="020B0604020202020204" pitchFamily="34" charset="0"/>
              <a:buChar char="•"/>
            </a:pPr>
            <a:endParaRPr lang="de-CH" dirty="0"/>
          </a:p>
          <a:p>
            <a:pPr marL="0" indent="0">
              <a:buFont typeface="Arial" panose="020B0604020202020204" pitchFamily="34" charset="0"/>
              <a:buNone/>
            </a:pPr>
            <a:r>
              <a:rPr lang="de-CH" b="1" dirty="0"/>
              <a:t>Mobile Händler und soziale Dynamik</a:t>
            </a:r>
          </a:p>
          <a:p>
            <a:pPr marL="171450" indent="-171450">
              <a:buFont typeface="Arial" panose="020B0604020202020204" pitchFamily="34" charset="0"/>
              <a:buChar char="•"/>
            </a:pPr>
            <a:r>
              <a:rPr lang="de-CH" dirty="0"/>
              <a:t>Reger Handelsverkehr </a:t>
            </a:r>
            <a:r>
              <a:rPr lang="de-CH" b="1" dirty="0"/>
              <a:t>mit fremden Händlern</a:t>
            </a:r>
            <a:r>
              <a:rPr lang="de-CH" dirty="0"/>
              <a:t>, nicht immer kontrollierbar durch die Obrigkeit</a:t>
            </a:r>
          </a:p>
          <a:p>
            <a:pPr marL="171450" indent="-171450">
              <a:buFont typeface="Arial" panose="020B0604020202020204" pitchFamily="34" charset="0"/>
              <a:buChar char="•"/>
            </a:pPr>
            <a:r>
              <a:rPr lang="de-CH" b="1" dirty="0"/>
              <a:t>Appenzeller Händlern</a:t>
            </a:r>
            <a:r>
              <a:rPr lang="de-CH" dirty="0"/>
              <a:t>, die den Spinnern in den Berggegenden das Garn direkt abkauften, wollte man das Handwerk legen. – </a:t>
            </a:r>
            <a:r>
              <a:rPr lang="de-CH" b="1" dirty="0"/>
              <a:t>siehe Zitat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Appenzellische Garnhändler kauften den Spinnern vor Ort ihre Produktion ab, womit diese </a:t>
            </a:r>
            <a:r>
              <a:rPr lang="de-CH" b="1" dirty="0"/>
              <a:t>nicht mehr zum Markt mussten </a:t>
            </a:r>
            <a:r>
              <a:rPr lang="de-CH" dirty="0"/>
              <a:t>und dessen Bedeutung dadurch schmälerten.</a:t>
            </a:r>
          </a:p>
          <a:p>
            <a:pPr marL="171450" indent="-171450">
              <a:buFont typeface="Arial" panose="020B0604020202020204" pitchFamily="34" charset="0"/>
              <a:buChar char="•"/>
            </a:pPr>
            <a:r>
              <a:rPr lang="de-CH" dirty="0"/>
              <a:t>Um dem Bettel her zu werden, erhielt 1681 der reiche Samuel </a:t>
            </a:r>
            <a:r>
              <a:rPr lang="de-CH" dirty="0" err="1"/>
              <a:t>Ambüel</a:t>
            </a:r>
            <a:r>
              <a:rPr lang="de-CH" dirty="0"/>
              <a:t> den Auftrag «die </a:t>
            </a:r>
            <a:r>
              <a:rPr lang="de-CH" b="1" dirty="0" err="1"/>
              <a:t>Gespunst</a:t>
            </a:r>
            <a:r>
              <a:rPr lang="de-CH" b="1" dirty="0"/>
              <a:t> der armen Leute zu fördern</a:t>
            </a:r>
            <a:r>
              <a:rPr lang="de-CH" dirty="0"/>
              <a:t>».</a:t>
            </a:r>
          </a:p>
          <a:p>
            <a:pPr marL="171450" indent="-171450">
              <a:buFont typeface="Arial" panose="020B0604020202020204" pitchFamily="34" charset="0"/>
              <a:buChar char="•"/>
            </a:pPr>
            <a:r>
              <a:rPr lang="de-CH" dirty="0"/>
              <a:t>Schon im 16. Jh. Gehörten die </a:t>
            </a:r>
            <a:r>
              <a:rPr lang="de-CH" b="1" dirty="0"/>
              <a:t>Tuchherren</a:t>
            </a:r>
            <a:r>
              <a:rPr lang="de-CH" dirty="0"/>
              <a:t> zu den reichsten Bürgern im «Städtli». Auch auswärtige Tuchhändler waren auf dem Markt aktiv und hatten in Lichtensteig Ablagen, z.B. </a:t>
            </a:r>
            <a:r>
              <a:rPr lang="de-CH" b="1" dirty="0"/>
              <a:t>Joss Grob von der Furt</a:t>
            </a:r>
            <a:r>
              <a:rPr lang="de-CH" dirty="0"/>
              <a:t>, der Erbauer der dortigen </a:t>
            </a:r>
            <a:r>
              <a:rPr lang="de-CH" dirty="0" err="1"/>
              <a:t>Türmlihäuser</a:t>
            </a:r>
            <a:r>
              <a:rPr lang="de-CH" dirty="0"/>
              <a:t>.</a:t>
            </a:r>
          </a:p>
          <a:p>
            <a:pPr marL="171450" indent="-171450">
              <a:buFont typeface="Arial" panose="020B0604020202020204" pitchFamily="34" charset="0"/>
              <a:buChar char="•"/>
            </a:pPr>
            <a:endParaRPr lang="de-CH" dirty="0"/>
          </a:p>
          <a:p>
            <a:pPr marL="0" indent="0">
              <a:buFont typeface="Arial" panose="020B0604020202020204" pitchFamily="34" charset="0"/>
              <a:buNone/>
            </a:pPr>
            <a:r>
              <a:rPr lang="de-CH" b="1" dirty="0"/>
              <a:t>Behinderung von Expansion und Innovation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Textilindustrie entwickelte sich zaghaft, da deren </a:t>
            </a:r>
            <a:r>
              <a:rPr lang="de-CH" b="1" dirty="0"/>
              <a:t>Ausbau obrigkeitlich beschränkt </a:t>
            </a:r>
            <a:r>
              <a:rPr lang="de-CH" dirty="0"/>
              <a:t>wurde.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Bleuen waren wichtig für die Verarbeitung, wurden obrigkeitlich kontrolliert. Flachs- und Hanf-Bleuel wurden </a:t>
            </a:r>
            <a:r>
              <a:rPr lang="de-CH" b="1" dirty="0"/>
              <a:t>restriktiv bewilligt</a:t>
            </a:r>
            <a:r>
              <a:rPr lang="de-CH" dirty="0"/>
              <a:t>, vor allem Reformierten. Dennoch nahm der Anbau im 17. Jh. zu.</a:t>
            </a:r>
          </a:p>
          <a:p>
            <a:pPr marL="171450" indent="-171450">
              <a:buFont typeface="Arial" panose="020B0604020202020204" pitchFamily="34" charset="0"/>
              <a:buChar char="•"/>
            </a:pPr>
            <a:r>
              <a:rPr lang="de-CH" dirty="0"/>
              <a:t>Allerdings muss man auch sagen, dass in diesem Markt noch </a:t>
            </a:r>
            <a:r>
              <a:rPr lang="de-CH" b="1" dirty="0"/>
              <a:t>nicht </a:t>
            </a:r>
            <a:r>
              <a:rPr lang="de-CH" b="1" dirty="0" err="1"/>
              <a:t>allzuviel</a:t>
            </a:r>
            <a:r>
              <a:rPr lang="de-CH" b="1" dirty="0"/>
              <a:t> Dynamik war im 17. Jh</a:t>
            </a:r>
            <a:r>
              <a:rPr lang="de-CH"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Im späten 17. Jh. Grosse Nachfrage nach Garn konnte durch die </a:t>
            </a:r>
            <a:r>
              <a:rPr lang="de-CH" b="1" dirty="0"/>
              <a:t>einheimische Produktion nicht mehr gedeckt </a:t>
            </a:r>
            <a:r>
              <a:rPr lang="de-CH" dirty="0"/>
              <a:t>werden.</a:t>
            </a:r>
          </a:p>
          <a:p>
            <a:pPr marL="171450" indent="-171450">
              <a:buFont typeface="Arial" panose="020B0604020202020204" pitchFamily="34" charset="0"/>
              <a:buChar char="•"/>
            </a:pPr>
            <a:r>
              <a:rPr lang="de-CH" dirty="0"/>
              <a:t>Der eigentliche Takeoff war dann erst im 18. Jh. Mit der Einführung der </a:t>
            </a:r>
            <a:r>
              <a:rPr lang="de-CH" b="1" dirty="0"/>
              <a:t>Baumwollindustrie</a:t>
            </a:r>
            <a:r>
              <a:rPr lang="de-CH" dirty="0"/>
              <a:t>. Und da spielte das Toggenburg ja dann in der ersten Liga mit, kann man sagen.</a:t>
            </a:r>
          </a:p>
          <a:p>
            <a:pPr marL="171450" indent="-171450">
              <a:buFont typeface="Arial" panose="020B0604020202020204" pitchFamily="34" charset="0"/>
              <a:buChar char="•"/>
            </a:pPr>
            <a:endParaRPr lang="de-CH" dirty="0"/>
          </a:p>
        </p:txBody>
      </p:sp>
      <p:sp>
        <p:nvSpPr>
          <p:cNvPr id="4" name="Slide Number Placeholder 3"/>
          <p:cNvSpPr>
            <a:spLocks noGrp="1"/>
          </p:cNvSpPr>
          <p:nvPr>
            <p:ph type="sldNum" sz="quarter" idx="5"/>
          </p:nvPr>
        </p:nvSpPr>
        <p:spPr/>
        <p:txBody>
          <a:bodyPr/>
          <a:lstStyle/>
          <a:p>
            <a:fld id="{091731EC-C1DC-4170-A6E2-EE2C75CBE4CE}" type="slidenum">
              <a:rPr lang="de-CH" smtClean="0"/>
              <a:t>9</a:t>
            </a:fld>
            <a:endParaRPr lang="de-CH"/>
          </a:p>
        </p:txBody>
      </p:sp>
    </p:spTree>
    <p:extLst>
      <p:ext uri="{BB962C8B-B14F-4D97-AF65-F5344CB8AC3E}">
        <p14:creationId xmlns:p14="http://schemas.microsoft.com/office/powerpoint/2010/main" val="4124247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e-CH" b="1" dirty="0"/>
              <a:t>Hans Heinrich Bösch (1611-1663)</a:t>
            </a:r>
          </a:p>
          <a:p>
            <a:pPr marL="171450" indent="-171450">
              <a:buFont typeface="Arial" panose="020B0604020202020204" pitchFamily="34" charset="0"/>
              <a:buChar char="•"/>
            </a:pPr>
            <a:r>
              <a:rPr lang="de-CH" dirty="0"/>
              <a:t>Sohn von Hans Bösch in der Eich, reicher Müller</a:t>
            </a:r>
          </a:p>
          <a:p>
            <a:pPr marL="171450" indent="-171450">
              <a:buFont typeface="Arial" panose="020B0604020202020204" pitchFamily="34" charset="0"/>
              <a:buChar char="•"/>
            </a:pPr>
            <a:r>
              <a:rPr lang="de-CH" dirty="0"/>
              <a:t>Immatrikulierte sich 1627 an der Universität Basel und machte 1630 einen </a:t>
            </a:r>
            <a:r>
              <a:rPr lang="de-CH" b="1" dirty="0"/>
              <a:t>Studienaufenthalt in Paris</a:t>
            </a:r>
            <a:r>
              <a:rPr lang="de-CH" dirty="0"/>
              <a:t>. Das war für damalige </a:t>
            </a:r>
            <a:r>
              <a:rPr lang="de-CH" dirty="0" err="1"/>
              <a:t>toggenburgische</a:t>
            </a:r>
            <a:r>
              <a:rPr lang="de-CH" dirty="0"/>
              <a:t> Verhältnisse doch sehr ungewöhnlich.</a:t>
            </a:r>
          </a:p>
          <a:p>
            <a:pPr marL="171450" indent="-171450">
              <a:buFont typeface="Arial" panose="020B0604020202020204" pitchFamily="34" charset="0"/>
              <a:buChar char="•"/>
            </a:pPr>
            <a:r>
              <a:rPr lang="de-CH" dirty="0"/>
              <a:t>Kinder von Hans Heinrich Bösch liessen den </a:t>
            </a:r>
            <a:r>
              <a:rPr lang="de-CH" b="1" dirty="0"/>
              <a:t>«Steinfels» erbauen</a:t>
            </a:r>
            <a:r>
              <a:rPr lang="de-CH" dirty="0"/>
              <a:t>, den ihr 1663 verstorbener Vater bereits begonnen hatte. 1667 wurde der Bau vollendet.</a:t>
            </a:r>
          </a:p>
          <a:p>
            <a:pPr marL="171450" indent="-171450">
              <a:buFont typeface="Arial" panose="020B0604020202020204" pitchFamily="34" charset="0"/>
              <a:buChar char="•"/>
            </a:pPr>
            <a:r>
              <a:rPr lang="de-CH" dirty="0"/>
              <a:t>Eine Tochter von Bösch war mit dem 1675 als </a:t>
            </a:r>
            <a:r>
              <a:rPr lang="de-CH" b="1" dirty="0"/>
              <a:t>Besitzer des </a:t>
            </a:r>
            <a:r>
              <a:rPr lang="de-CH" b="1" dirty="0" err="1"/>
              <a:t>Rietbads</a:t>
            </a:r>
            <a:r>
              <a:rPr lang="de-CH" b="1" dirty="0"/>
              <a:t> genannten Claus Scherrer </a:t>
            </a:r>
            <a:r>
              <a:rPr lang="de-CH" dirty="0"/>
              <a:t>verheiratet. Das Haus im Kramen bei Sidwald hatten die beiden offenbar aus dem Besitz des Schwiegervaters übernehmen können. Sein Bruder Hans Wendelin Scherrer leitete später das Bad. Dieser war mit Anna Rüdlinger, einer Tochter des Ammanns Jakob Rüdlinger, verheiratet.</a:t>
            </a:r>
          </a:p>
          <a:p>
            <a:pPr marL="171450" indent="-171450">
              <a:buFont typeface="Arial" panose="020B0604020202020204" pitchFamily="34" charset="0"/>
              <a:buChar char="•"/>
            </a:pPr>
            <a:r>
              <a:rPr lang="de-CH" dirty="0"/>
              <a:t>Bösch </a:t>
            </a:r>
            <a:r>
              <a:rPr lang="de-CH" b="1" dirty="0"/>
              <a:t>war Protagonist des protestantischen Widerstands </a:t>
            </a:r>
            <a:r>
              <a:rPr lang="de-CH" dirty="0"/>
              <a:t>gegen die </a:t>
            </a:r>
            <a:r>
              <a:rPr lang="de-CH" dirty="0" err="1"/>
              <a:t>fürstäbtische</a:t>
            </a:r>
            <a:r>
              <a:rPr lang="de-CH" dirty="0"/>
              <a:t> Politik</a:t>
            </a:r>
          </a:p>
          <a:p>
            <a:pPr marL="171450" indent="-171450">
              <a:buFont typeface="Arial" panose="020B0604020202020204" pitchFamily="34" charset="0"/>
              <a:buChar char="•"/>
            </a:pPr>
            <a:r>
              <a:rPr lang="de-CH" dirty="0"/>
              <a:t>Wird 1655 </a:t>
            </a:r>
            <a:r>
              <a:rPr lang="de-CH" b="1" dirty="0" err="1"/>
              <a:t>Pannerherr</a:t>
            </a:r>
            <a:r>
              <a:rPr lang="de-CH" dirty="0"/>
              <a:t> des Toggenburgs</a:t>
            </a:r>
          </a:p>
          <a:p>
            <a:pPr marL="171450" indent="-171450">
              <a:buFont typeface="Arial" panose="020B0604020202020204" pitchFamily="34" charset="0"/>
              <a:buChar char="•"/>
            </a:pPr>
            <a:r>
              <a:rPr lang="de-CH" dirty="0"/>
              <a:t>Bösch lieh der Stadt Konstanz 1649 </a:t>
            </a:r>
            <a:r>
              <a:rPr lang="de-CH" b="1" dirty="0"/>
              <a:t>3000 Gulden </a:t>
            </a:r>
            <a:r>
              <a:rPr lang="de-CH" b="1" dirty="0" err="1"/>
              <a:t>Constanzer</a:t>
            </a:r>
            <a:r>
              <a:rPr lang="de-CH" b="1" dirty="0"/>
              <a:t> Währung </a:t>
            </a:r>
            <a:r>
              <a:rPr lang="de-CH" dirty="0"/>
              <a:t>zu einem Zins von 5 Prozent.</a:t>
            </a:r>
          </a:p>
          <a:p>
            <a:pPr marL="171450" indent="-171450">
              <a:buFont typeface="Arial" panose="020B0604020202020204" pitchFamily="34" charset="0"/>
              <a:buChar char="•"/>
            </a:pPr>
            <a:r>
              <a:rPr lang="de-CH" dirty="0"/>
              <a:t>Bei der Rückzahlung des Darlehens 1657 wurde </a:t>
            </a:r>
            <a:r>
              <a:rPr lang="de-CH" dirty="0" err="1"/>
              <a:t>Pannerherr</a:t>
            </a:r>
            <a:r>
              <a:rPr lang="de-CH" dirty="0"/>
              <a:t> Bösch vom Landgericht mit einer Busse von 1000 Gulden belegt</a:t>
            </a:r>
          </a:p>
          <a:p>
            <a:pPr marL="171450" indent="-171450">
              <a:buFont typeface="Arial" panose="020B0604020202020204" pitchFamily="34" charset="0"/>
              <a:buChar char="•"/>
            </a:pPr>
            <a:r>
              <a:rPr lang="de-CH" dirty="0"/>
              <a:t>H. H. Bösch vergab seinen Pächtern kleine </a:t>
            </a:r>
            <a:r>
              <a:rPr lang="de-CH" b="1" dirty="0"/>
              <a:t>Ackerflächen für den Flachsanbau, </a:t>
            </a:r>
            <a:r>
              <a:rPr lang="de-CH" b="0" dirty="0"/>
              <a:t>zu deren Eigenbedarf</a:t>
            </a:r>
            <a:r>
              <a:rPr lang="de-CH" dirty="0"/>
              <a:t>, aber auch als willkommener Nebenerwerb.</a:t>
            </a:r>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r>
              <a:rPr lang="de-CH" dirty="0"/>
              <a:t>Der Abt von St.Gallen setzte also alles daran, den wirtschaftlichen </a:t>
            </a:r>
            <a:r>
              <a:rPr lang="de-CH" b="1" dirty="0"/>
              <a:t>Einfluss dieser Familie in Grenzen zu halten</a:t>
            </a:r>
            <a:r>
              <a:rPr lang="de-CH"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Man fürchtete </a:t>
            </a:r>
            <a:r>
              <a:rPr lang="de-CH" b="1" dirty="0"/>
              <a:t>Parteienbildung in «obrigkeitliche» und «</a:t>
            </a:r>
            <a:r>
              <a:rPr lang="de-CH" b="1" dirty="0" err="1"/>
              <a:t>Pöschische</a:t>
            </a:r>
            <a:r>
              <a:rPr lang="de-CH" b="1" dirty="0"/>
              <a:t>»</a:t>
            </a:r>
            <a:r>
              <a:rPr lang="de-CH" dirty="0"/>
              <a:t> (Beurteilung von Johann Rudolf Reding, 1656)	</a:t>
            </a:r>
          </a:p>
          <a:p>
            <a:pPr marL="171450" indent="-171450">
              <a:buFont typeface="Arial" panose="020B0604020202020204" pitchFamily="34" charset="0"/>
              <a:buChar char="•"/>
            </a:pPr>
            <a:endParaRPr lang="de-CH"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b="1" dirty="0"/>
              <a:t>Politisches Engagement, wohl auch aus ökonomischem Interesse</a:t>
            </a:r>
            <a:endParaRPr lang="de-CH" dirty="0"/>
          </a:p>
          <a:p>
            <a:pPr marL="171450" indent="-171450">
              <a:buFont typeface="Arial" panose="020B0604020202020204" pitchFamily="34" charset="0"/>
              <a:buChar char="•"/>
            </a:pPr>
            <a:r>
              <a:rPr lang="de-CH" dirty="0"/>
              <a:t>Kampf um politische Rechte und </a:t>
            </a:r>
            <a:r>
              <a:rPr lang="de-CH" b="1" dirty="0"/>
              <a:t>Sicherung des wirtschaftlicher Handlungsspielraums </a:t>
            </a:r>
            <a:r>
              <a:rPr lang="de-CH" dirty="0"/>
              <a:t>gingen Hand in Hand.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Der wirtschaftlichen Autonomie des Toggenburgs (dank der exportorientierten Textilindustrie) wollte die </a:t>
            </a:r>
            <a:r>
              <a:rPr lang="de-CH" b="1" dirty="0"/>
              <a:t>Obrigkeit Einhalt gebieten</a:t>
            </a:r>
            <a:r>
              <a:rPr lang="de-CH" dirty="0"/>
              <a:t>.</a:t>
            </a:r>
          </a:p>
          <a:p>
            <a:pPr marL="171450" indent="-171450">
              <a:buFont typeface="Arial" panose="020B0604020202020204" pitchFamily="34" charset="0"/>
              <a:buChar char="•"/>
            </a:pPr>
            <a:r>
              <a:rPr lang="de-CH" dirty="0"/>
              <a:t>Regionale Führungsschicht hatte sich, v.a. auf kommunaler und konfessioneller Ebene, eine </a:t>
            </a:r>
            <a:r>
              <a:rPr lang="de-CH" b="1" dirty="0"/>
              <a:t>Klientel aufgebaut</a:t>
            </a:r>
            <a:r>
              <a:rPr lang="de-CH" dirty="0"/>
              <a:t>, über die man auch soziale Kontrolle ausüben konnte.</a:t>
            </a:r>
          </a:p>
          <a:p>
            <a:pPr marL="171450" indent="-171450">
              <a:buFont typeface="Arial" panose="020B0604020202020204" pitchFamily="34" charset="0"/>
              <a:buChar char="•"/>
            </a:pPr>
            <a:r>
              <a:rPr lang="de-CH" dirty="0"/>
              <a:t>Dass man den wachsenden Einfluss fürchtete und den politischen Einfluss </a:t>
            </a:r>
            <a:r>
              <a:rPr lang="de-CH" b="1" dirty="0"/>
              <a:t>mit allen Mitteln einzuschränken </a:t>
            </a:r>
            <a:r>
              <a:rPr lang="de-CH" dirty="0"/>
              <a:t>suchte, dazu stand man offen. – </a:t>
            </a:r>
            <a:r>
              <a:rPr lang="de-CH" b="1" dirty="0"/>
              <a:t>siehe Zitat</a:t>
            </a:r>
          </a:p>
          <a:p>
            <a:pPr marL="171450" indent="-171450">
              <a:buFont typeface="Arial" panose="020B0604020202020204" pitchFamily="34" charset="0"/>
              <a:buChar char="•"/>
            </a:pPr>
            <a:endParaRPr lang="de-CH" b="1" dirty="0"/>
          </a:p>
          <a:p>
            <a:pPr marL="0" indent="0">
              <a:buFont typeface="Arial" panose="020B0604020202020204" pitchFamily="34" charset="0"/>
              <a:buNone/>
            </a:pPr>
            <a:r>
              <a:rPr lang="de-CH" b="1" dirty="0"/>
              <a:t>Weitere «reiche Bauern»</a:t>
            </a:r>
          </a:p>
          <a:p>
            <a:pPr marL="171450" indent="-171450">
              <a:buFont typeface="Arial" panose="020B0604020202020204" pitchFamily="34" charset="0"/>
              <a:buChar char="•"/>
            </a:pPr>
            <a:r>
              <a:rPr lang="de-CH" dirty="0"/>
              <a:t>Klaus </a:t>
            </a:r>
            <a:r>
              <a:rPr lang="de-CH" b="1" dirty="0"/>
              <a:t>Wickli</a:t>
            </a:r>
            <a:r>
              <a:rPr lang="de-CH" dirty="0"/>
              <a:t> (1613 bis 1669) war Ammann im Thurtal, wohnte in der Kramen und hatte zum Ende seines Lebens ein </a:t>
            </a:r>
            <a:r>
              <a:rPr lang="de-CH" b="1" dirty="0"/>
              <a:t>Vermögen von 30’000 Gulden</a:t>
            </a:r>
            <a:r>
              <a:rPr lang="de-CH" dirty="0"/>
              <a:t>. Mehr besassen offenbar nur Ammann </a:t>
            </a:r>
            <a:r>
              <a:rPr lang="de-CH" dirty="0" err="1"/>
              <a:t>Ambüels</a:t>
            </a:r>
            <a:r>
              <a:rPr lang="de-CH" dirty="0"/>
              <a:t> Witwe sowie die drei Kinder des oben erwähnten </a:t>
            </a:r>
            <a:r>
              <a:rPr lang="de-CH" b="1" dirty="0" err="1"/>
              <a:t>Pannerherrn</a:t>
            </a:r>
            <a:r>
              <a:rPr lang="de-CH" b="1" dirty="0"/>
              <a:t> Bösch, letztere nämlich 90000 Gulden</a:t>
            </a:r>
            <a:r>
              <a:rPr lang="de-CH" dirty="0"/>
              <a:t>.</a:t>
            </a:r>
          </a:p>
          <a:p>
            <a:pPr marL="171450" indent="-171450">
              <a:buFont typeface="Arial" panose="020B0604020202020204" pitchFamily="34" charset="0"/>
              <a:buChar char="•"/>
            </a:pPr>
            <a:r>
              <a:rPr lang="de-CH" dirty="0"/>
              <a:t>Vom </a:t>
            </a:r>
            <a:r>
              <a:rPr lang="de-CH" b="1" dirty="0"/>
              <a:t>Thurtal</a:t>
            </a:r>
            <a:r>
              <a:rPr lang="de-CH" dirty="0"/>
              <a:t>: Scherrer in der Mur, Scherrer im Hof, Scherrer an der Laufen, Wälli, Schedler, Bösch, Rüdlinger, Edelmann, </a:t>
            </a:r>
            <a:r>
              <a:rPr lang="de-CH" dirty="0" err="1"/>
              <a:t>Hessig</a:t>
            </a:r>
            <a:r>
              <a:rPr lang="de-CH" dirty="0"/>
              <a:t>, Bol, Kuratli, Looser, </a:t>
            </a:r>
            <a:r>
              <a:rPr lang="de-CH" dirty="0" err="1"/>
              <a:t>Lufi</a:t>
            </a:r>
            <a:r>
              <a:rPr lang="de-CH" dirty="0"/>
              <a:t>, Lieberherr, </a:t>
            </a:r>
            <a:r>
              <a:rPr lang="de-CH" dirty="0" err="1"/>
              <a:t>Hüberli</a:t>
            </a:r>
            <a:endParaRPr lang="de-CH" dirty="0"/>
          </a:p>
          <a:p>
            <a:pPr marL="171450" indent="-171450">
              <a:buFont typeface="Arial" panose="020B0604020202020204" pitchFamily="34" charset="0"/>
              <a:buChar char="•"/>
            </a:pPr>
            <a:r>
              <a:rPr lang="de-CH" dirty="0"/>
              <a:t>Aus dem </a:t>
            </a:r>
            <a:r>
              <a:rPr lang="de-CH" b="1" dirty="0"/>
              <a:t>Wasser</a:t>
            </a:r>
            <a:r>
              <a:rPr lang="de-CH" dirty="0"/>
              <a:t> (Nesslau): Wickli, Tobler, Roth, Giger, Kuster</a:t>
            </a:r>
          </a:p>
          <a:p>
            <a:pPr marL="171450" indent="-171450">
              <a:buFont typeface="Arial" panose="020B0604020202020204" pitchFamily="34" charset="0"/>
              <a:buChar char="•"/>
            </a:pPr>
            <a:r>
              <a:rPr lang="de-CH" dirty="0"/>
              <a:t>Im Wattwiler- und </a:t>
            </a:r>
            <a:r>
              <a:rPr lang="de-CH" dirty="0" err="1"/>
              <a:t>Hofjüngeramt</a:t>
            </a:r>
            <a:r>
              <a:rPr lang="de-CH" dirty="0"/>
              <a:t>: an der Wies, ab der Halden, am Bühl, Hofmann, </a:t>
            </a:r>
            <a:r>
              <a:rPr lang="de-CH" dirty="0" err="1"/>
              <a:t>Hilpertshauser</a:t>
            </a:r>
            <a:r>
              <a:rPr lang="de-CH" dirty="0"/>
              <a:t>, Zuber	</a:t>
            </a:r>
          </a:p>
          <a:p>
            <a:pPr marL="171450" indent="-171450">
              <a:buFont typeface="Arial" panose="020B0604020202020204" pitchFamily="34" charset="0"/>
              <a:buChar char="•"/>
            </a:pPr>
            <a:endParaRPr lang="de-CH" dirty="0"/>
          </a:p>
        </p:txBody>
      </p:sp>
      <p:sp>
        <p:nvSpPr>
          <p:cNvPr id="4" name="Slide Number Placeholder 3"/>
          <p:cNvSpPr>
            <a:spLocks noGrp="1"/>
          </p:cNvSpPr>
          <p:nvPr>
            <p:ph type="sldNum" sz="quarter" idx="5"/>
          </p:nvPr>
        </p:nvSpPr>
        <p:spPr/>
        <p:txBody>
          <a:bodyPr/>
          <a:lstStyle/>
          <a:p>
            <a:fld id="{091731EC-C1DC-4170-A6E2-EE2C75CBE4CE}" type="slidenum">
              <a:rPr lang="de-CH" smtClean="0"/>
              <a:t>10</a:t>
            </a:fld>
            <a:endParaRPr lang="de-CH"/>
          </a:p>
        </p:txBody>
      </p:sp>
    </p:spTree>
    <p:extLst>
      <p:ext uri="{BB962C8B-B14F-4D97-AF65-F5344CB8AC3E}">
        <p14:creationId xmlns:p14="http://schemas.microsoft.com/office/powerpoint/2010/main" val="1735454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5E7AA473-D82F-4EFF-9DF7-AE6D83C51288}" type="datetime1">
              <a:rPr lang="en-US" smtClean="0"/>
              <a:t>12/3/2021</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‹Nr.›</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08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1E12F1F0-FE2D-4C1C-B320-8CB9BE735F0F}" type="datetime1">
              <a:rPr lang="en-US" smtClean="0"/>
              <a:t>12/3/2021</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‹Nr.›</a:t>
            </a:fld>
            <a:endParaRPr lang="en-US"/>
          </a:p>
        </p:txBody>
      </p:sp>
    </p:spTree>
    <p:extLst>
      <p:ext uri="{BB962C8B-B14F-4D97-AF65-F5344CB8AC3E}">
        <p14:creationId xmlns:p14="http://schemas.microsoft.com/office/powerpoint/2010/main" val="2730894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7BD47B-C187-494C-812F-46BE0040B915}"/>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2CF1B96C-10FD-4EBC-9029-9652B7535D02}" type="datetime1">
              <a:rPr lang="en-US" smtClean="0"/>
              <a:t>12/3/2021</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‹Nr.›</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674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14878474-CC00-4A95-9D50-A41C12D1EEC4}" type="datetime1">
              <a:rPr lang="en-US" smtClean="0"/>
              <a:t>12/3/2021</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‹Nr.›</a:t>
            </a:fld>
            <a:endParaRPr lang="en-US"/>
          </a:p>
        </p:txBody>
      </p:sp>
    </p:spTree>
    <p:extLst>
      <p:ext uri="{BB962C8B-B14F-4D97-AF65-F5344CB8AC3E}">
        <p14:creationId xmlns:p14="http://schemas.microsoft.com/office/powerpoint/2010/main" val="3281109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7F38C8B4-7FBB-408F-BDB9-F0496874AFB2}" type="datetime1">
              <a:rPr lang="en-US" smtClean="0"/>
              <a:t>12/3/2021</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‹Nr.›</a:t>
            </a:fld>
            <a:endParaRPr lang="en-US"/>
          </a:p>
        </p:txBody>
      </p:sp>
    </p:spTree>
    <p:extLst>
      <p:ext uri="{BB962C8B-B14F-4D97-AF65-F5344CB8AC3E}">
        <p14:creationId xmlns:p14="http://schemas.microsoft.com/office/powerpoint/2010/main" val="3759371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2BB8EE20-A5E2-47D3-8F6D-A2BA7AB2E093}" type="datetime1">
              <a:rPr lang="en-US" smtClean="0"/>
              <a:t>12/3/2021</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‹Nr.›</a:t>
            </a:fld>
            <a:endParaRPr lang="en-US"/>
          </a:p>
        </p:txBody>
      </p:sp>
    </p:spTree>
    <p:extLst>
      <p:ext uri="{BB962C8B-B14F-4D97-AF65-F5344CB8AC3E}">
        <p14:creationId xmlns:p14="http://schemas.microsoft.com/office/powerpoint/2010/main" val="131338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4AA536-072F-4374-926E-17E038EC7E98}"/>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3382CF99-132F-413F-B7EF-71A5C33F2ED6}" type="datetime1">
              <a:rPr lang="en-US" smtClean="0"/>
              <a:t>12/3/2021</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‹Nr.›</a:t>
            </a:fld>
            <a:endParaRPr lang="en-US"/>
          </a:p>
        </p:txBody>
      </p:sp>
    </p:spTree>
    <p:extLst>
      <p:ext uri="{BB962C8B-B14F-4D97-AF65-F5344CB8AC3E}">
        <p14:creationId xmlns:p14="http://schemas.microsoft.com/office/powerpoint/2010/main" val="2774238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1F17AE06-98E0-4D9F-A059-92C3548821BB}" type="datetime1">
              <a:rPr lang="en-US" smtClean="0"/>
              <a:t>12/3/2021</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‹Nr.›</a:t>
            </a:fld>
            <a:endParaRPr lang="en-US"/>
          </a:p>
        </p:txBody>
      </p:sp>
    </p:spTree>
    <p:extLst>
      <p:ext uri="{BB962C8B-B14F-4D97-AF65-F5344CB8AC3E}">
        <p14:creationId xmlns:p14="http://schemas.microsoft.com/office/powerpoint/2010/main" val="2393275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FFBA00CA-3DDC-4705-B840-978EF5EA0707}" type="datetime1">
              <a:rPr lang="en-US" smtClean="0"/>
              <a:t>12/3/2021</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‹Nr.›</a:t>
            </a:fld>
            <a:endParaRPr lang="en-US"/>
          </a:p>
        </p:txBody>
      </p:sp>
    </p:spTree>
    <p:extLst>
      <p:ext uri="{BB962C8B-B14F-4D97-AF65-F5344CB8AC3E}">
        <p14:creationId xmlns:p14="http://schemas.microsoft.com/office/powerpoint/2010/main" val="4065613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FC366D49-0BBA-4C5A-AD96-6448CA63451A}" type="datetime1">
              <a:rPr lang="en-US" smtClean="0"/>
              <a:t>12/3/2021</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‹Nr.›</a:t>
            </a:fld>
            <a:endParaRPr lang="en-US"/>
          </a:p>
        </p:txBody>
      </p:sp>
    </p:spTree>
    <p:extLst>
      <p:ext uri="{BB962C8B-B14F-4D97-AF65-F5344CB8AC3E}">
        <p14:creationId xmlns:p14="http://schemas.microsoft.com/office/powerpoint/2010/main" val="2556033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4F4EB293-A316-472D-A8B4-6947CF1A12B7}" type="datetime1">
              <a:rPr lang="en-US" smtClean="0"/>
              <a:t>12/3/2021</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‹Nr.›</a:t>
            </a:fld>
            <a:endParaRPr lang="en-US"/>
          </a:p>
        </p:txBody>
      </p:sp>
      <p:cxnSp>
        <p:nvCxnSpPr>
          <p:cNvPr id="9" name="Straight Connector 8">
            <a:extLst>
              <a:ext uri="{FF2B5EF4-FFF2-40B4-BE49-F238E27FC236}">
                <a16:creationId xmlns:a16="http://schemas.microsoft.com/office/drawing/2014/main" id="{E51E4AC6-B446-4768-97EF-CA4B8261433B}"/>
              </a:ext>
            </a:extLst>
          </p:cNvPr>
          <p:cNvCxnSpPr>
            <a:cxnSpLocks/>
          </p:cNvCxnSpPr>
          <p:nvPr/>
        </p:nvCxnSpPr>
        <p:spPr>
          <a:xfrm>
            <a:off x="11689174" y="2172428"/>
            <a:ext cx="0" cy="33547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628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734BCCD4-CEB1-405B-A443-DD9CBCBEA552}" type="datetime1">
              <a:rPr lang="en-US" smtClean="0"/>
              <a:t>12/3/2021</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‹Nr.›</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24977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toggenburgermuseum.ch/"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www.fokus-toggenburg.c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7E2F724-2FB3-4D1D-A730-739B8654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Blaue Farbe auf einem Papierhintergrund">
            <a:extLst>
              <a:ext uri="{FF2B5EF4-FFF2-40B4-BE49-F238E27FC236}">
                <a16:creationId xmlns:a16="http://schemas.microsoft.com/office/drawing/2014/main" id="{FE93DC42-526E-42A1-BEF6-DD3DB9E3FE9C}"/>
              </a:ext>
            </a:extLst>
          </p:cNvPr>
          <p:cNvPicPr>
            <a:picLocks noChangeAspect="1"/>
          </p:cNvPicPr>
          <p:nvPr/>
        </p:nvPicPr>
        <p:blipFill rotWithShape="1">
          <a:blip r:embed="rId2">
            <a:alphaModFix amt="40000"/>
          </a:blip>
          <a:srcRect b="15730"/>
          <a:stretch/>
        </p:blipFill>
        <p:spPr>
          <a:xfrm>
            <a:off x="-2" y="-2"/>
            <a:ext cx="12192001" cy="6858001"/>
          </a:xfrm>
          <a:prstGeom prst="rect">
            <a:avLst/>
          </a:prstGeom>
        </p:spPr>
      </p:pic>
      <p:sp>
        <p:nvSpPr>
          <p:cNvPr id="2" name="Titel 1">
            <a:extLst>
              <a:ext uri="{FF2B5EF4-FFF2-40B4-BE49-F238E27FC236}">
                <a16:creationId xmlns:a16="http://schemas.microsoft.com/office/drawing/2014/main" id="{4329E2C7-E68F-4B99-8192-089E6482DCAA}"/>
              </a:ext>
            </a:extLst>
          </p:cNvPr>
          <p:cNvSpPr>
            <a:spLocks noGrp="1"/>
          </p:cNvSpPr>
          <p:nvPr>
            <p:ph type="ctrTitle"/>
          </p:nvPr>
        </p:nvSpPr>
        <p:spPr>
          <a:xfrm>
            <a:off x="517870" y="978408"/>
            <a:ext cx="5021182" cy="2334248"/>
          </a:xfrm>
        </p:spPr>
        <p:txBody>
          <a:bodyPr anchor="t">
            <a:normAutofit/>
          </a:bodyPr>
          <a:lstStyle/>
          <a:p>
            <a:r>
              <a:rPr lang="de-CH" dirty="0">
                <a:solidFill>
                  <a:srgbClr val="FFFFFF"/>
                </a:solidFill>
              </a:rPr>
              <a:t>Butter, Garn und Kapital</a:t>
            </a:r>
          </a:p>
        </p:txBody>
      </p:sp>
      <p:sp>
        <p:nvSpPr>
          <p:cNvPr id="3" name="Untertitel 2">
            <a:extLst>
              <a:ext uri="{FF2B5EF4-FFF2-40B4-BE49-F238E27FC236}">
                <a16:creationId xmlns:a16="http://schemas.microsoft.com/office/drawing/2014/main" id="{FB6B4559-76A7-4B5B-A72E-9237000F4B55}"/>
              </a:ext>
            </a:extLst>
          </p:cNvPr>
          <p:cNvSpPr>
            <a:spLocks noGrp="1"/>
          </p:cNvSpPr>
          <p:nvPr>
            <p:ph type="subTitle" idx="1"/>
          </p:nvPr>
        </p:nvSpPr>
        <p:spPr>
          <a:xfrm>
            <a:off x="517869" y="5102046"/>
            <a:ext cx="10783036" cy="1247864"/>
          </a:xfrm>
        </p:spPr>
        <p:txBody>
          <a:bodyPr anchor="t">
            <a:noAutofit/>
          </a:bodyPr>
          <a:lstStyle/>
          <a:p>
            <a:r>
              <a:rPr lang="de-CH" sz="3200" dirty="0">
                <a:solidFill>
                  <a:srgbClr val="FFFFFF"/>
                </a:solidFill>
              </a:rPr>
              <a:t>Handlungsspielräume und Errungenschaften wirtschaftlicher Akteure im Toggenburg des 17. Jahrhunderts</a:t>
            </a:r>
          </a:p>
        </p:txBody>
      </p:sp>
      <p:sp>
        <p:nvSpPr>
          <p:cNvPr id="13" name="Rectangle 12">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Ein Bild, das Gebäude, drinnen, Fenster, verschieden enthält.&#10;&#10;Automatisch generierte Beschreibung">
            <a:extLst>
              <a:ext uri="{FF2B5EF4-FFF2-40B4-BE49-F238E27FC236}">
                <a16:creationId xmlns:a16="http://schemas.microsoft.com/office/drawing/2014/main" id="{C8E07AC8-A4FE-4118-88A4-7F51794AE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041" y="1027887"/>
            <a:ext cx="5631864" cy="3587797"/>
          </a:xfrm>
          <a:prstGeom prst="rect">
            <a:avLst/>
          </a:prstGeom>
        </p:spPr>
      </p:pic>
    </p:spTree>
    <p:extLst>
      <p:ext uri="{BB962C8B-B14F-4D97-AF65-F5344CB8AC3E}">
        <p14:creationId xmlns:p14="http://schemas.microsoft.com/office/powerpoint/2010/main" val="1132877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809D1F-8060-417C-96D3-DBB7902555E0}"/>
              </a:ext>
            </a:extLst>
          </p:cNvPr>
          <p:cNvSpPr>
            <a:spLocks noGrp="1"/>
          </p:cNvSpPr>
          <p:nvPr>
            <p:ph type="title"/>
          </p:nvPr>
        </p:nvSpPr>
        <p:spPr>
          <a:xfrm>
            <a:off x="517870" y="978408"/>
            <a:ext cx="5021182" cy="2555115"/>
          </a:xfrm>
        </p:spPr>
        <p:txBody>
          <a:bodyPr/>
          <a:lstStyle/>
          <a:p>
            <a:r>
              <a:rPr lang="de-CH" dirty="0"/>
              <a:t>Wohlhabende «Bauern»</a:t>
            </a:r>
          </a:p>
        </p:txBody>
      </p:sp>
      <p:sp>
        <p:nvSpPr>
          <p:cNvPr id="4" name="Inhaltsplatzhalter 3">
            <a:extLst>
              <a:ext uri="{FF2B5EF4-FFF2-40B4-BE49-F238E27FC236}">
                <a16:creationId xmlns:a16="http://schemas.microsoft.com/office/drawing/2014/main" id="{83955E5D-98C2-453D-83D0-A296815493BD}"/>
              </a:ext>
            </a:extLst>
          </p:cNvPr>
          <p:cNvSpPr>
            <a:spLocks noGrp="1"/>
          </p:cNvSpPr>
          <p:nvPr>
            <p:ph sz="half" idx="2"/>
          </p:nvPr>
        </p:nvSpPr>
        <p:spPr>
          <a:xfrm>
            <a:off x="517870" y="3621848"/>
            <a:ext cx="11156259" cy="2827077"/>
          </a:xfrm>
        </p:spPr>
        <p:style>
          <a:lnRef idx="2">
            <a:schemeClr val="accent6"/>
          </a:lnRef>
          <a:fillRef idx="1">
            <a:schemeClr val="lt1"/>
          </a:fillRef>
          <a:effectRef idx="0">
            <a:schemeClr val="accent6"/>
          </a:effectRef>
          <a:fontRef idx="minor">
            <a:schemeClr val="dk1"/>
          </a:fontRef>
        </p:style>
        <p:txBody>
          <a:bodyPr>
            <a:normAutofit/>
          </a:bodyPr>
          <a:lstStyle/>
          <a:p>
            <a:pPr marL="342900" indent="-342900">
              <a:buFont typeface="Arial" panose="020B0604020202020204" pitchFamily="34" charset="0"/>
              <a:buChar char="•"/>
            </a:pPr>
            <a:r>
              <a:rPr lang="de-CH" dirty="0"/>
              <a:t>Die Bösch von Ebnat – </a:t>
            </a:r>
            <a:r>
              <a:rPr lang="de-CH" dirty="0" err="1"/>
              <a:t>Pannerherr</a:t>
            </a:r>
            <a:r>
              <a:rPr lang="de-CH" dirty="0"/>
              <a:t> Hans Heinrich Bösch  (1611-1663)</a:t>
            </a:r>
          </a:p>
          <a:p>
            <a:pPr marL="342900" indent="-342900">
              <a:buFont typeface="Arial" panose="020B0604020202020204" pitchFamily="34" charset="0"/>
              <a:buChar char="•"/>
            </a:pPr>
            <a:r>
              <a:rPr lang="de-CH" dirty="0"/>
              <a:t>Die Rüdlinger, Scherrer, Wickli und weitere von Nesslau</a:t>
            </a:r>
          </a:p>
          <a:p>
            <a:pPr marL="342900" indent="-342900">
              <a:buFont typeface="Arial" panose="020B0604020202020204" pitchFamily="34" charset="0"/>
              <a:buChar char="•"/>
            </a:pPr>
            <a:r>
              <a:rPr lang="de-CH" dirty="0"/>
              <a:t>Lichtensteiger und Wattwiler Familien</a:t>
            </a:r>
          </a:p>
          <a:p>
            <a:r>
              <a:rPr lang="de-CH" dirty="0"/>
              <a:t>Es hiess, die Reformierten würden «jetzt schon </a:t>
            </a:r>
            <a:r>
              <a:rPr lang="de-CH" b="1" dirty="0"/>
              <a:t>den </a:t>
            </a:r>
            <a:r>
              <a:rPr lang="de-CH" b="1" dirty="0" err="1"/>
              <a:t>catholischen</a:t>
            </a:r>
            <a:r>
              <a:rPr lang="de-CH" b="1" dirty="0"/>
              <a:t> an </a:t>
            </a:r>
            <a:r>
              <a:rPr lang="de-CH" b="1" dirty="0" err="1"/>
              <a:t>reichtum</a:t>
            </a:r>
            <a:r>
              <a:rPr lang="de-CH" b="1" dirty="0"/>
              <a:t>, </a:t>
            </a:r>
            <a:r>
              <a:rPr lang="de-CH" b="1" dirty="0" err="1"/>
              <a:t>volk</a:t>
            </a:r>
            <a:r>
              <a:rPr lang="de-CH" b="1" dirty="0"/>
              <a:t> und </a:t>
            </a:r>
            <a:r>
              <a:rPr lang="de-CH" b="1" dirty="0" err="1"/>
              <a:t>erfahrenheit</a:t>
            </a:r>
            <a:r>
              <a:rPr lang="de-CH" b="1" dirty="0"/>
              <a:t> </a:t>
            </a:r>
            <a:r>
              <a:rPr lang="de-CH" b="1" dirty="0" err="1"/>
              <a:t>prevalieren</a:t>
            </a:r>
            <a:r>
              <a:rPr lang="de-CH" dirty="0"/>
              <a:t>» und würden sonst «als </a:t>
            </a:r>
            <a:r>
              <a:rPr lang="de-CH" dirty="0" err="1"/>
              <a:t>insatiabiles</a:t>
            </a:r>
            <a:r>
              <a:rPr lang="de-CH" dirty="0"/>
              <a:t>, bei dem gemeinen </a:t>
            </a:r>
            <a:r>
              <a:rPr lang="de-CH" dirty="0" err="1"/>
              <a:t>mann</a:t>
            </a:r>
            <a:r>
              <a:rPr lang="de-CH" dirty="0"/>
              <a:t> noch eine mehrere </a:t>
            </a:r>
            <a:r>
              <a:rPr lang="de-CH" dirty="0" err="1"/>
              <a:t>aestimation</a:t>
            </a:r>
            <a:r>
              <a:rPr lang="de-CH" dirty="0"/>
              <a:t> suchen».</a:t>
            </a:r>
          </a:p>
          <a:p>
            <a:endParaRPr lang="de-CH" dirty="0"/>
          </a:p>
        </p:txBody>
      </p:sp>
      <p:pic>
        <p:nvPicPr>
          <p:cNvPr id="6" name="Picture 5">
            <a:extLst>
              <a:ext uri="{FF2B5EF4-FFF2-40B4-BE49-F238E27FC236}">
                <a16:creationId xmlns:a16="http://schemas.microsoft.com/office/drawing/2014/main" id="{0B2F6B36-1FD4-4B46-9FE1-C4A0BA88FA8A}"/>
              </a:ext>
            </a:extLst>
          </p:cNvPr>
          <p:cNvPicPr>
            <a:picLocks noChangeAspect="1"/>
          </p:cNvPicPr>
          <p:nvPr/>
        </p:nvPicPr>
        <p:blipFill>
          <a:blip r:embed="rId3"/>
          <a:stretch>
            <a:fillRect/>
          </a:stretch>
        </p:blipFill>
        <p:spPr>
          <a:xfrm>
            <a:off x="7924238" y="837756"/>
            <a:ext cx="3749892" cy="2398395"/>
          </a:xfrm>
          <a:prstGeom prst="rect">
            <a:avLst/>
          </a:prstGeom>
        </p:spPr>
      </p:pic>
      <p:pic>
        <p:nvPicPr>
          <p:cNvPr id="8" name="Picture 7">
            <a:extLst>
              <a:ext uri="{FF2B5EF4-FFF2-40B4-BE49-F238E27FC236}">
                <a16:creationId xmlns:a16="http://schemas.microsoft.com/office/drawing/2014/main" id="{8812687D-55AF-4F3E-B0C9-BED01739B9E3}"/>
              </a:ext>
            </a:extLst>
          </p:cNvPr>
          <p:cNvPicPr>
            <a:picLocks noChangeAspect="1"/>
          </p:cNvPicPr>
          <p:nvPr/>
        </p:nvPicPr>
        <p:blipFill>
          <a:blip r:embed="rId4"/>
          <a:stretch>
            <a:fillRect/>
          </a:stretch>
        </p:blipFill>
        <p:spPr>
          <a:xfrm rot="10800000" flipH="1" flipV="1">
            <a:off x="5312070" y="1719516"/>
            <a:ext cx="2839150" cy="1709484"/>
          </a:xfrm>
          <a:prstGeom prst="rect">
            <a:avLst/>
          </a:prstGeom>
        </p:spPr>
      </p:pic>
    </p:spTree>
    <p:extLst>
      <p:ext uri="{BB962C8B-B14F-4D97-AF65-F5344CB8AC3E}">
        <p14:creationId xmlns:p14="http://schemas.microsoft.com/office/powerpoint/2010/main" val="4209961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E8E1D53-380A-4F3C-8CC2-24D599C636E1}"/>
              </a:ext>
            </a:extLst>
          </p:cNvPr>
          <p:cNvSpPr>
            <a:spLocks noGrp="1"/>
          </p:cNvSpPr>
          <p:nvPr>
            <p:ph sz="half" idx="2"/>
          </p:nvPr>
        </p:nvSpPr>
        <p:spPr>
          <a:xfrm>
            <a:off x="521150" y="4003201"/>
            <a:ext cx="6338180" cy="2555114"/>
          </a:xfrm>
        </p:spPr>
        <p:style>
          <a:lnRef idx="2">
            <a:schemeClr val="accent6"/>
          </a:lnRef>
          <a:fillRef idx="1">
            <a:schemeClr val="lt1"/>
          </a:fillRef>
          <a:effectRef idx="0">
            <a:schemeClr val="accent6"/>
          </a:effectRef>
          <a:fontRef idx="minor">
            <a:schemeClr val="dk1"/>
          </a:fontRef>
        </p:style>
        <p:txBody>
          <a:bodyPr>
            <a:normAutofit/>
          </a:bodyPr>
          <a:lstStyle/>
          <a:p>
            <a:r>
              <a:rPr lang="de-CH" b="1" dirty="0"/>
              <a:t>Hans Müller «der Krumme» vom Hummelwald</a:t>
            </a:r>
          </a:p>
          <a:p>
            <a:pPr marL="342900" indent="-342900">
              <a:buFont typeface="Arial" panose="020B0604020202020204" pitchFamily="34" charset="0"/>
              <a:buChar char="•"/>
            </a:pPr>
            <a:r>
              <a:rPr lang="de-CH" dirty="0"/>
              <a:t>Abgebildet auf der Scheibe</a:t>
            </a:r>
          </a:p>
          <a:p>
            <a:pPr marL="342900" indent="-342900">
              <a:buFont typeface="Arial" panose="020B0604020202020204" pitchFamily="34" charset="0"/>
              <a:buChar char="•"/>
            </a:pPr>
            <a:r>
              <a:rPr lang="de-CH" dirty="0"/>
              <a:t>Als Besitzer von Alprechten auf der </a:t>
            </a:r>
            <a:r>
              <a:rPr lang="de-CH" dirty="0" err="1"/>
              <a:t>Neuenalp</a:t>
            </a:r>
            <a:r>
              <a:rPr lang="de-CH" dirty="0"/>
              <a:t>, zusammen mit anderen aus dem mittleren Toggenburg</a:t>
            </a:r>
          </a:p>
          <a:p>
            <a:pPr marL="342900" indent="-342900">
              <a:buFont typeface="Arial" panose="020B0604020202020204" pitchFamily="34" charset="0"/>
              <a:buChar char="•"/>
            </a:pPr>
            <a:r>
              <a:rPr lang="de-CH" dirty="0"/>
              <a:t>Hans Bösch zur Eich ist auch vertreten …</a:t>
            </a:r>
          </a:p>
        </p:txBody>
      </p:sp>
      <p:pic>
        <p:nvPicPr>
          <p:cNvPr id="10" name="Picture 9" descr="A picture containing text, picture frame&#10;&#10;Description automatically generated">
            <a:extLst>
              <a:ext uri="{FF2B5EF4-FFF2-40B4-BE49-F238E27FC236}">
                <a16:creationId xmlns:a16="http://schemas.microsoft.com/office/drawing/2014/main" id="{8155C66C-5D53-49C5-BD9F-D2AE8A1966F0}"/>
              </a:ext>
            </a:extLst>
          </p:cNvPr>
          <p:cNvPicPr>
            <a:picLocks noChangeAspect="1"/>
          </p:cNvPicPr>
          <p:nvPr/>
        </p:nvPicPr>
        <p:blipFill rotWithShape="1">
          <a:blip r:embed="rId3">
            <a:extLst>
              <a:ext uri="{28A0092B-C50C-407E-A947-70E740481C1C}">
                <a14:useLocalDpi xmlns:a14="http://schemas.microsoft.com/office/drawing/2010/main" val="0"/>
              </a:ext>
            </a:extLst>
          </a:blip>
          <a:srcRect l="3380" t="8456" b="7257"/>
          <a:stretch/>
        </p:blipFill>
        <p:spPr>
          <a:xfrm rot="5400000">
            <a:off x="6363899" y="1381612"/>
            <a:ext cx="6258631" cy="4094775"/>
          </a:xfrm>
          <a:prstGeom prst="rect">
            <a:avLst/>
          </a:prstGeom>
        </p:spPr>
      </p:pic>
      <p:pic>
        <p:nvPicPr>
          <p:cNvPr id="14" name="Picture 13">
            <a:extLst>
              <a:ext uri="{FF2B5EF4-FFF2-40B4-BE49-F238E27FC236}">
                <a16:creationId xmlns:a16="http://schemas.microsoft.com/office/drawing/2014/main" id="{CA7E00CC-5B08-4B7A-B210-32244CCA6220}"/>
              </a:ext>
            </a:extLst>
          </p:cNvPr>
          <p:cNvPicPr>
            <a:picLocks noChangeAspect="1"/>
          </p:cNvPicPr>
          <p:nvPr/>
        </p:nvPicPr>
        <p:blipFill>
          <a:blip r:embed="rId4"/>
          <a:stretch>
            <a:fillRect/>
          </a:stretch>
        </p:blipFill>
        <p:spPr>
          <a:xfrm>
            <a:off x="316868" y="800730"/>
            <a:ext cx="6746744" cy="1726619"/>
          </a:xfrm>
          <a:prstGeom prst="rect">
            <a:avLst/>
          </a:prstGeom>
        </p:spPr>
      </p:pic>
      <p:pic>
        <p:nvPicPr>
          <p:cNvPr id="16" name="Picture 15">
            <a:extLst>
              <a:ext uri="{FF2B5EF4-FFF2-40B4-BE49-F238E27FC236}">
                <a16:creationId xmlns:a16="http://schemas.microsoft.com/office/drawing/2014/main" id="{CF8A7090-992D-4E97-AF28-ECEBB713A2C9}"/>
              </a:ext>
            </a:extLst>
          </p:cNvPr>
          <p:cNvPicPr>
            <a:picLocks noChangeAspect="1"/>
          </p:cNvPicPr>
          <p:nvPr/>
        </p:nvPicPr>
        <p:blipFill>
          <a:blip r:embed="rId5"/>
          <a:stretch>
            <a:fillRect/>
          </a:stretch>
        </p:blipFill>
        <p:spPr>
          <a:xfrm>
            <a:off x="2708705" y="1913034"/>
            <a:ext cx="2244405" cy="614315"/>
          </a:xfrm>
          <a:prstGeom prst="rect">
            <a:avLst/>
          </a:prstGeom>
        </p:spPr>
      </p:pic>
      <p:pic>
        <p:nvPicPr>
          <p:cNvPr id="18" name="Picture 17">
            <a:extLst>
              <a:ext uri="{FF2B5EF4-FFF2-40B4-BE49-F238E27FC236}">
                <a16:creationId xmlns:a16="http://schemas.microsoft.com/office/drawing/2014/main" id="{B661DE02-E328-4E68-8BDA-C881EBE975D5}"/>
              </a:ext>
            </a:extLst>
          </p:cNvPr>
          <p:cNvPicPr>
            <a:picLocks noChangeAspect="1"/>
          </p:cNvPicPr>
          <p:nvPr/>
        </p:nvPicPr>
        <p:blipFill>
          <a:blip r:embed="rId6"/>
          <a:stretch>
            <a:fillRect/>
          </a:stretch>
        </p:blipFill>
        <p:spPr>
          <a:xfrm>
            <a:off x="316868" y="2563161"/>
            <a:ext cx="5911916" cy="1354814"/>
          </a:xfrm>
          <a:prstGeom prst="rect">
            <a:avLst/>
          </a:prstGeom>
        </p:spPr>
      </p:pic>
    </p:spTree>
    <p:extLst>
      <p:ext uri="{BB962C8B-B14F-4D97-AF65-F5344CB8AC3E}">
        <p14:creationId xmlns:p14="http://schemas.microsoft.com/office/powerpoint/2010/main" val="910065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1EDBAD4-CA8E-4A37-A91C-CF0FBC51CD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3A8F2216-F7EF-4AD5-B6F0-045F54A672CE}"/>
              </a:ext>
            </a:extLst>
          </p:cNvPr>
          <p:cNvSpPr>
            <a:spLocks noGrp="1"/>
          </p:cNvSpPr>
          <p:nvPr>
            <p:ph type="title"/>
          </p:nvPr>
        </p:nvSpPr>
        <p:spPr>
          <a:xfrm>
            <a:off x="517870" y="976160"/>
            <a:ext cx="6144230" cy="1934172"/>
          </a:xfrm>
        </p:spPr>
        <p:txBody>
          <a:bodyPr vert="horz" lIns="91440" tIns="45720" rIns="91440" bIns="45720" rtlCol="0" anchor="t">
            <a:normAutofit/>
          </a:bodyPr>
          <a:lstStyle/>
          <a:p>
            <a:r>
              <a:rPr lang="en-US" sz="5000" dirty="0"/>
              <a:t>Ein </a:t>
            </a:r>
            <a:r>
              <a:rPr lang="en-US" sz="5000" dirty="0" err="1"/>
              <a:t>Nebenschauplatz</a:t>
            </a:r>
            <a:endParaRPr lang="en-US" sz="5000" dirty="0"/>
          </a:p>
        </p:txBody>
      </p:sp>
      <p:sp>
        <p:nvSpPr>
          <p:cNvPr id="16" name="Rectangle 15">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1264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nhaltsplatzhalter 3">
            <a:extLst>
              <a:ext uri="{FF2B5EF4-FFF2-40B4-BE49-F238E27FC236}">
                <a16:creationId xmlns:a16="http://schemas.microsoft.com/office/drawing/2014/main" id="{4F7D01D6-DD85-4797-8BE9-07FEA3A6F087}"/>
              </a:ext>
            </a:extLst>
          </p:cNvPr>
          <p:cNvSpPr>
            <a:spLocks noGrp="1"/>
          </p:cNvSpPr>
          <p:nvPr>
            <p:ph sz="half" idx="2"/>
          </p:nvPr>
        </p:nvSpPr>
        <p:spPr>
          <a:xfrm>
            <a:off x="517869" y="3172570"/>
            <a:ext cx="5866889" cy="3016294"/>
          </a:xfr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p>
            <a:pPr marL="342900" indent="-342900">
              <a:buFont typeface="Arial" panose="020B0604020202020204" pitchFamily="34" charset="0"/>
              <a:buChar char="•"/>
            </a:pPr>
            <a:r>
              <a:rPr lang="en-US" sz="2400" dirty="0">
                <a:solidFill>
                  <a:schemeClr val="tx1"/>
                </a:solidFill>
              </a:rPr>
              <a:t>«</a:t>
            </a:r>
            <a:r>
              <a:rPr lang="en-US" sz="2400" dirty="0" err="1">
                <a:solidFill>
                  <a:schemeClr val="tx1"/>
                </a:solidFill>
              </a:rPr>
              <a:t>Tyrannenmord</a:t>
            </a:r>
            <a:r>
              <a:rPr lang="en-US" sz="2400" dirty="0">
                <a:solidFill>
                  <a:schemeClr val="tx1"/>
                </a:solidFill>
              </a:rPr>
              <a:t>» 1621</a:t>
            </a:r>
          </a:p>
          <a:p>
            <a:pPr marL="342900" indent="-342900">
              <a:buFont typeface="Arial" panose="020B0604020202020204" pitchFamily="34" charset="0"/>
              <a:buChar char="•"/>
            </a:pPr>
            <a:r>
              <a:rPr lang="en-US" sz="2400" dirty="0">
                <a:solidFill>
                  <a:schemeClr val="tx1"/>
                </a:solidFill>
              </a:rPr>
              <a:t>Staatliche </a:t>
            </a:r>
            <a:r>
              <a:rPr lang="en-US" sz="2400" dirty="0" err="1">
                <a:solidFill>
                  <a:schemeClr val="tx1"/>
                </a:solidFill>
              </a:rPr>
              <a:t>Investitionen</a:t>
            </a:r>
            <a:r>
              <a:rPr lang="en-US" sz="2400" dirty="0">
                <a:solidFill>
                  <a:schemeClr val="tx1"/>
                </a:solidFill>
              </a:rPr>
              <a:t>: </a:t>
            </a:r>
            <a:r>
              <a:rPr lang="en-US" sz="2400" dirty="0" err="1">
                <a:solidFill>
                  <a:schemeClr val="tx1"/>
                </a:solidFill>
              </a:rPr>
              <a:t>Klosterbau</a:t>
            </a:r>
            <a:r>
              <a:rPr lang="en-US" sz="2400" dirty="0">
                <a:solidFill>
                  <a:schemeClr val="tx1"/>
                </a:solidFill>
              </a:rPr>
              <a:t> in Neu St.Johann</a:t>
            </a:r>
          </a:p>
          <a:p>
            <a:pPr marL="342900" indent="-342900">
              <a:buFont typeface="Arial" panose="020B0604020202020204" pitchFamily="34" charset="0"/>
              <a:buChar char="•"/>
            </a:pPr>
            <a:r>
              <a:rPr lang="en-US" sz="2400" dirty="0" err="1">
                <a:solidFill>
                  <a:schemeClr val="tx1"/>
                </a:solidFill>
              </a:rPr>
              <a:t>Belohnungen</a:t>
            </a:r>
            <a:r>
              <a:rPr lang="en-US" sz="2400" dirty="0">
                <a:solidFill>
                  <a:schemeClr val="tx1"/>
                </a:solidFill>
              </a:rPr>
              <a:t> </a:t>
            </a:r>
            <a:r>
              <a:rPr lang="en-US" sz="2400" dirty="0" err="1">
                <a:solidFill>
                  <a:schemeClr val="tx1"/>
                </a:solidFill>
              </a:rPr>
              <a:t>für</a:t>
            </a:r>
            <a:r>
              <a:rPr lang="en-US" sz="2400" dirty="0">
                <a:solidFill>
                  <a:schemeClr val="tx1"/>
                </a:solidFill>
              </a:rPr>
              <a:t> </a:t>
            </a:r>
            <a:r>
              <a:rPr lang="en-US" sz="2400" dirty="0" err="1">
                <a:solidFill>
                  <a:schemeClr val="tx1"/>
                </a:solidFill>
              </a:rPr>
              <a:t>Konvertiten</a:t>
            </a:r>
            <a:endParaRPr lang="en-US" sz="2400" dirty="0">
              <a:solidFill>
                <a:schemeClr val="tx1"/>
              </a:solidFill>
            </a:endParaRPr>
          </a:p>
          <a:p>
            <a:pPr marL="342900" indent="-342900">
              <a:buFont typeface="Arial" panose="020B0604020202020204" pitchFamily="34" charset="0"/>
              <a:buChar char="•"/>
            </a:pPr>
            <a:r>
              <a:rPr lang="en-US" sz="2400" dirty="0" err="1">
                <a:solidFill>
                  <a:schemeClr val="tx1"/>
                </a:solidFill>
              </a:rPr>
              <a:t>Faktionenbildung</a:t>
            </a:r>
            <a:r>
              <a:rPr lang="en-US" sz="2400" dirty="0">
                <a:solidFill>
                  <a:schemeClr val="tx1"/>
                </a:solidFill>
              </a:rPr>
              <a:t> (</a:t>
            </a:r>
            <a:r>
              <a:rPr lang="en-US" sz="2400" dirty="0" err="1">
                <a:solidFill>
                  <a:schemeClr val="tx1"/>
                </a:solidFill>
              </a:rPr>
              <a:t>spätere</a:t>
            </a:r>
            <a:r>
              <a:rPr lang="en-US" sz="2400" dirty="0">
                <a:solidFill>
                  <a:schemeClr val="tx1"/>
                </a:solidFill>
              </a:rPr>
              <a:t> </a:t>
            </a:r>
            <a:r>
              <a:rPr lang="en-US" sz="2400" dirty="0" err="1">
                <a:solidFill>
                  <a:schemeClr val="tx1"/>
                </a:solidFill>
              </a:rPr>
              <a:t>politische</a:t>
            </a:r>
            <a:r>
              <a:rPr lang="en-US" sz="2400" dirty="0">
                <a:solidFill>
                  <a:schemeClr val="tx1"/>
                </a:solidFill>
              </a:rPr>
              <a:t> </a:t>
            </a:r>
            <a:r>
              <a:rPr lang="en-US" sz="2400" dirty="0" err="1">
                <a:solidFill>
                  <a:schemeClr val="tx1"/>
                </a:solidFill>
              </a:rPr>
              <a:t>Entwicklung</a:t>
            </a:r>
            <a:r>
              <a:rPr lang="en-US" sz="2400" dirty="0">
                <a:solidFill>
                  <a:schemeClr val="tx1"/>
                </a:solidFill>
              </a:rPr>
              <a:t>)</a:t>
            </a:r>
          </a:p>
          <a:p>
            <a:pPr marL="342900" indent="-342900">
              <a:buFont typeface="Arial" panose="020B0604020202020204" pitchFamily="34" charset="0"/>
              <a:buChar char="•"/>
            </a:pPr>
            <a:endParaRPr lang="en-US" dirty="0">
              <a:solidFill>
                <a:schemeClr val="tx1"/>
              </a:solidFill>
            </a:endParaRPr>
          </a:p>
        </p:txBody>
      </p:sp>
      <p:pic>
        <p:nvPicPr>
          <p:cNvPr id="5" name="Grafik 4" descr="Ein Bild, das Text, Buch enthält.&#10;&#10;Automatisch generierte Beschreibung">
            <a:extLst>
              <a:ext uri="{FF2B5EF4-FFF2-40B4-BE49-F238E27FC236}">
                <a16:creationId xmlns:a16="http://schemas.microsoft.com/office/drawing/2014/main" id="{A62809A3-824E-4939-98F7-161D754A6AB1}"/>
              </a:ext>
            </a:extLst>
          </p:cNvPr>
          <p:cNvPicPr>
            <a:picLocks noChangeAspect="1"/>
          </p:cNvPicPr>
          <p:nvPr/>
        </p:nvPicPr>
        <p:blipFill rotWithShape="1">
          <a:blip r:embed="rId3"/>
          <a:srcRect r="4" b="3254"/>
          <a:stretch/>
        </p:blipFill>
        <p:spPr>
          <a:xfrm>
            <a:off x="7179970" y="446589"/>
            <a:ext cx="4535394" cy="6146180"/>
          </a:xfrm>
          <a:prstGeom prst="rect">
            <a:avLst/>
          </a:prstGeom>
        </p:spPr>
      </p:pic>
    </p:spTree>
    <p:extLst>
      <p:ext uri="{BB962C8B-B14F-4D97-AF65-F5344CB8AC3E}">
        <p14:creationId xmlns:p14="http://schemas.microsoft.com/office/powerpoint/2010/main" val="2739890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E684C-1C92-484D-9715-DFC1C87DB09D}"/>
              </a:ext>
            </a:extLst>
          </p:cNvPr>
          <p:cNvSpPr>
            <a:spLocks noGrp="1"/>
          </p:cNvSpPr>
          <p:nvPr>
            <p:ph type="title"/>
          </p:nvPr>
        </p:nvSpPr>
        <p:spPr>
          <a:xfrm>
            <a:off x="517870" y="978409"/>
            <a:ext cx="5021182" cy="1805252"/>
          </a:xfrm>
        </p:spPr>
        <p:txBody>
          <a:bodyPr/>
          <a:lstStyle/>
          <a:p>
            <a:r>
              <a:rPr lang="de-CH" dirty="0"/>
              <a:t>Umgang mit Kapital</a:t>
            </a:r>
          </a:p>
        </p:txBody>
      </p:sp>
      <p:sp>
        <p:nvSpPr>
          <p:cNvPr id="4" name="Inhaltsplatzhalter 3">
            <a:extLst>
              <a:ext uri="{FF2B5EF4-FFF2-40B4-BE49-F238E27FC236}">
                <a16:creationId xmlns:a16="http://schemas.microsoft.com/office/drawing/2014/main" id="{0B93E81D-CC13-451A-8B5C-DA169C88C5DD}"/>
              </a:ext>
            </a:extLst>
          </p:cNvPr>
          <p:cNvSpPr>
            <a:spLocks noGrp="1"/>
          </p:cNvSpPr>
          <p:nvPr>
            <p:ph sz="half" idx="2"/>
          </p:nvPr>
        </p:nvSpPr>
        <p:spPr>
          <a:xfrm>
            <a:off x="517871" y="3621848"/>
            <a:ext cx="10835930" cy="2768823"/>
          </a:xfrm>
        </p:spPr>
        <p:style>
          <a:lnRef idx="2">
            <a:schemeClr val="accent6"/>
          </a:lnRef>
          <a:fillRef idx="1">
            <a:schemeClr val="lt1"/>
          </a:fillRef>
          <a:effectRef idx="0">
            <a:schemeClr val="accent6"/>
          </a:effectRef>
          <a:fontRef idx="minor">
            <a:schemeClr val="dk1"/>
          </a:fontRef>
        </p:style>
        <p:txBody>
          <a:bodyPr>
            <a:normAutofit lnSpcReduction="10000"/>
          </a:bodyPr>
          <a:lstStyle/>
          <a:p>
            <a:pPr marL="342900" indent="-342900">
              <a:buFont typeface="Arial" panose="020B0604020202020204" pitchFamily="34" charset="0"/>
              <a:buChar char="•"/>
            </a:pPr>
            <a:r>
              <a:rPr lang="de-CH" sz="2800" dirty="0"/>
              <a:t>Konsumieren, den Reichtum zeigen</a:t>
            </a:r>
          </a:p>
          <a:p>
            <a:pPr marL="342900" indent="-342900">
              <a:buFont typeface="Arial" panose="020B0604020202020204" pitchFamily="34" charset="0"/>
              <a:buChar char="•"/>
            </a:pPr>
            <a:r>
              <a:rPr lang="de-CH" sz="2800" dirty="0"/>
              <a:t>Seine Klientel bedienen, politische Gefolgschaft etablieren, Macht und Einfluss sichern</a:t>
            </a:r>
          </a:p>
          <a:p>
            <a:pPr marL="342900" indent="-342900">
              <a:buFont typeface="Arial" panose="020B0604020202020204" pitchFamily="34" charset="0"/>
              <a:buChar char="•"/>
            </a:pPr>
            <a:r>
              <a:rPr lang="de-CH" sz="2800" dirty="0"/>
              <a:t>Investitionen in der Region und ausserhalb der Region</a:t>
            </a:r>
          </a:p>
          <a:p>
            <a:pPr marL="342900" indent="-342900">
              <a:buFont typeface="Arial" panose="020B0604020202020204" pitchFamily="34" charset="0"/>
              <a:buChar char="•"/>
            </a:pPr>
            <a:r>
              <a:rPr lang="de-CH" sz="2800" dirty="0"/>
              <a:t>. . . und an die Zukunft denken.</a:t>
            </a:r>
          </a:p>
          <a:p>
            <a:pPr marL="342900" indent="-342900">
              <a:buFont typeface="Arial" panose="020B0604020202020204" pitchFamily="34" charset="0"/>
              <a:buChar char="•"/>
            </a:pPr>
            <a:endParaRPr lang="de-CH" dirty="0"/>
          </a:p>
        </p:txBody>
      </p:sp>
      <p:pic>
        <p:nvPicPr>
          <p:cNvPr id="5" name="Grafik 4">
            <a:extLst>
              <a:ext uri="{FF2B5EF4-FFF2-40B4-BE49-F238E27FC236}">
                <a16:creationId xmlns:a16="http://schemas.microsoft.com/office/drawing/2014/main" id="{E47A0BEA-733C-4509-992C-60ECD41E3312}"/>
              </a:ext>
            </a:extLst>
          </p:cNvPr>
          <p:cNvPicPr>
            <a:picLocks noChangeAspect="1"/>
          </p:cNvPicPr>
          <p:nvPr/>
        </p:nvPicPr>
        <p:blipFill rotWithShape="1">
          <a:blip r:embed="rId3"/>
          <a:srcRect l="50000" r="7412" b="60080"/>
          <a:stretch/>
        </p:blipFill>
        <p:spPr>
          <a:xfrm>
            <a:off x="7815259" y="467328"/>
            <a:ext cx="3773130" cy="2250671"/>
          </a:xfrm>
          <a:prstGeom prst="rect">
            <a:avLst/>
          </a:prstGeom>
        </p:spPr>
      </p:pic>
      <p:pic>
        <p:nvPicPr>
          <p:cNvPr id="6" name="Picture 5">
            <a:extLst>
              <a:ext uri="{FF2B5EF4-FFF2-40B4-BE49-F238E27FC236}">
                <a16:creationId xmlns:a16="http://schemas.microsoft.com/office/drawing/2014/main" id="{94ABE9B2-AF57-47EA-8EF4-F0C4CEF6EF80}"/>
              </a:ext>
            </a:extLst>
          </p:cNvPr>
          <p:cNvPicPr>
            <a:picLocks noChangeAspect="1"/>
          </p:cNvPicPr>
          <p:nvPr/>
        </p:nvPicPr>
        <p:blipFill>
          <a:blip r:embed="rId4"/>
          <a:stretch>
            <a:fillRect/>
          </a:stretch>
        </p:blipFill>
        <p:spPr>
          <a:xfrm>
            <a:off x="4941899" y="1371994"/>
            <a:ext cx="3186819" cy="2184193"/>
          </a:xfrm>
          <a:prstGeom prst="rect">
            <a:avLst/>
          </a:prstGeom>
        </p:spPr>
      </p:pic>
    </p:spTree>
    <p:extLst>
      <p:ext uri="{BB962C8B-B14F-4D97-AF65-F5344CB8AC3E}">
        <p14:creationId xmlns:p14="http://schemas.microsoft.com/office/powerpoint/2010/main" val="2126424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8AB1AE-A06E-474A-8CC7-CE8EF9965719}"/>
              </a:ext>
            </a:extLst>
          </p:cNvPr>
          <p:cNvSpPr>
            <a:spLocks noGrp="1"/>
          </p:cNvSpPr>
          <p:nvPr>
            <p:ph type="title"/>
          </p:nvPr>
        </p:nvSpPr>
        <p:spPr/>
        <p:txBody>
          <a:bodyPr/>
          <a:lstStyle/>
          <a:p>
            <a:r>
              <a:rPr lang="de-CH" dirty="0"/>
              <a:t>Nachhaltige Wirkung?</a:t>
            </a:r>
          </a:p>
        </p:txBody>
      </p:sp>
      <p:pic>
        <p:nvPicPr>
          <p:cNvPr id="6" name="Content Placeholder 5" descr="Engineering drawing&#10;&#10;Description automatically generated">
            <a:extLst>
              <a:ext uri="{FF2B5EF4-FFF2-40B4-BE49-F238E27FC236}">
                <a16:creationId xmlns:a16="http://schemas.microsoft.com/office/drawing/2014/main" id="{E04601AD-7E5C-4D08-AC13-D516D255D6A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703617" y="616300"/>
            <a:ext cx="4176166" cy="2709679"/>
          </a:xfrm>
        </p:spPr>
      </p:pic>
      <p:sp>
        <p:nvSpPr>
          <p:cNvPr id="4" name="Inhaltsplatzhalter 3">
            <a:extLst>
              <a:ext uri="{FF2B5EF4-FFF2-40B4-BE49-F238E27FC236}">
                <a16:creationId xmlns:a16="http://schemas.microsoft.com/office/drawing/2014/main" id="{C1ADFA68-114E-4721-B6E0-72A0F560FAA3}"/>
              </a:ext>
            </a:extLst>
          </p:cNvPr>
          <p:cNvSpPr>
            <a:spLocks noGrp="1"/>
          </p:cNvSpPr>
          <p:nvPr>
            <p:ph sz="half" idx="2"/>
          </p:nvPr>
        </p:nvSpPr>
        <p:spPr>
          <a:xfrm>
            <a:off x="517871" y="3621849"/>
            <a:ext cx="10835930" cy="2555114"/>
          </a:xfrm>
        </p:spPr>
        <p:style>
          <a:lnRef idx="2">
            <a:schemeClr val="accent6"/>
          </a:lnRef>
          <a:fillRef idx="1">
            <a:schemeClr val="lt1"/>
          </a:fillRef>
          <a:effectRef idx="0">
            <a:schemeClr val="accent6"/>
          </a:effectRef>
          <a:fontRef idx="minor">
            <a:schemeClr val="dk1"/>
          </a:fontRef>
        </p:style>
        <p:txBody>
          <a:bodyPr/>
          <a:lstStyle/>
          <a:p>
            <a:pPr marL="342900" indent="-342900">
              <a:buFont typeface="Arial" panose="020B0604020202020204" pitchFamily="34" charset="0"/>
              <a:buChar char="•"/>
            </a:pPr>
            <a:r>
              <a:rPr lang="de-CH" dirty="0"/>
              <a:t>Welche Wirkung entfalteten die wirtschaftlichen Aktivitäten dieser Zeit für die Nachwelt?</a:t>
            </a:r>
          </a:p>
          <a:p>
            <a:pPr marL="342900" indent="-342900">
              <a:buFont typeface="Arial" panose="020B0604020202020204" pitchFamily="34" charset="0"/>
              <a:buChar char="•"/>
            </a:pPr>
            <a:r>
              <a:rPr lang="de-CH" dirty="0"/>
              <a:t>Was wäre ohne obrigkeitliche Beschränkungen möglich gewesen?</a:t>
            </a:r>
          </a:p>
          <a:p>
            <a:pPr marL="342900" indent="-342900">
              <a:buFont typeface="Arial" panose="020B0604020202020204" pitchFamily="34" charset="0"/>
              <a:buChar char="•"/>
            </a:pPr>
            <a:r>
              <a:rPr lang="de-CH" dirty="0"/>
              <a:t>Wie fällt der Vergleich mit anderen Regionen aus?</a:t>
            </a:r>
          </a:p>
          <a:p>
            <a:pPr marL="342900" indent="-342900">
              <a:buFont typeface="Arial" panose="020B0604020202020204" pitchFamily="34" charset="0"/>
              <a:buChar char="•"/>
            </a:pPr>
            <a:r>
              <a:rPr lang="de-CH" dirty="0"/>
              <a:t>Gibt es Unterschiede vom oberen zum unteren Toggenburg?</a:t>
            </a:r>
          </a:p>
        </p:txBody>
      </p:sp>
      <p:pic>
        <p:nvPicPr>
          <p:cNvPr id="8" name="Picture 7">
            <a:extLst>
              <a:ext uri="{FF2B5EF4-FFF2-40B4-BE49-F238E27FC236}">
                <a16:creationId xmlns:a16="http://schemas.microsoft.com/office/drawing/2014/main" id="{C9D73695-B9FE-4556-96A7-812065260DA4}"/>
              </a:ext>
            </a:extLst>
          </p:cNvPr>
          <p:cNvPicPr>
            <a:picLocks noChangeAspect="1"/>
          </p:cNvPicPr>
          <p:nvPr/>
        </p:nvPicPr>
        <p:blipFill>
          <a:blip r:embed="rId4"/>
          <a:stretch>
            <a:fillRect/>
          </a:stretch>
        </p:blipFill>
        <p:spPr>
          <a:xfrm>
            <a:off x="4677197" y="1671603"/>
            <a:ext cx="3325826" cy="1757397"/>
          </a:xfrm>
          <a:prstGeom prst="rect">
            <a:avLst/>
          </a:prstGeom>
        </p:spPr>
      </p:pic>
    </p:spTree>
    <p:extLst>
      <p:ext uri="{BB962C8B-B14F-4D97-AF65-F5344CB8AC3E}">
        <p14:creationId xmlns:p14="http://schemas.microsoft.com/office/powerpoint/2010/main" val="1812664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188864"/>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a:extLst>
              <a:ext uri="{FF2B5EF4-FFF2-40B4-BE49-F238E27FC236}">
                <a16:creationId xmlns:a16="http://schemas.microsoft.com/office/drawing/2014/main" id="{9FCB5B35-45A5-4FB4-8106-5E2994702897}"/>
              </a:ext>
            </a:extLst>
          </p:cNvPr>
          <p:cNvPicPr>
            <a:picLocks noChangeAspect="1"/>
          </p:cNvPicPr>
          <p:nvPr/>
        </p:nvPicPr>
        <p:blipFill rotWithShape="1">
          <a:blip r:embed="rId2"/>
          <a:srcRect b="72854"/>
          <a:stretch/>
        </p:blipFill>
        <p:spPr>
          <a:xfrm>
            <a:off x="3028461" y="1556084"/>
            <a:ext cx="8295189" cy="4112922"/>
          </a:xfrm>
          <a:prstGeom prst="rect">
            <a:avLst/>
          </a:prstGeom>
        </p:spPr>
      </p:pic>
      <p:sp>
        <p:nvSpPr>
          <p:cNvPr id="9" name="Sprechblase: oval 8">
            <a:extLst>
              <a:ext uri="{FF2B5EF4-FFF2-40B4-BE49-F238E27FC236}">
                <a16:creationId xmlns:a16="http://schemas.microsoft.com/office/drawing/2014/main" id="{6E2FC347-4018-45B1-867E-B16F5CD6096C}"/>
              </a:ext>
            </a:extLst>
          </p:cNvPr>
          <p:cNvSpPr/>
          <p:nvPr/>
        </p:nvSpPr>
        <p:spPr>
          <a:xfrm>
            <a:off x="868350" y="1188994"/>
            <a:ext cx="4395537" cy="1831848"/>
          </a:xfrm>
          <a:prstGeom prst="wedgeEllipseCallout">
            <a:avLst>
              <a:gd name="adj1" fmla="val 61649"/>
              <a:gd name="adj2" fmla="val 7300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CH" sz="7200" dirty="0"/>
              <a:t>???</a:t>
            </a:r>
          </a:p>
        </p:txBody>
      </p:sp>
    </p:spTree>
    <p:extLst>
      <p:ext uri="{BB962C8B-B14F-4D97-AF65-F5344CB8AC3E}">
        <p14:creationId xmlns:p14="http://schemas.microsoft.com/office/powerpoint/2010/main" val="2229490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B989-FEAF-443D-AD9A-16EF58D65E40}"/>
              </a:ext>
            </a:extLst>
          </p:cNvPr>
          <p:cNvSpPr>
            <a:spLocks noGrp="1"/>
          </p:cNvSpPr>
          <p:nvPr>
            <p:ph type="title"/>
          </p:nvPr>
        </p:nvSpPr>
        <p:spPr>
          <a:xfrm>
            <a:off x="517870" y="978409"/>
            <a:ext cx="5021182" cy="1741932"/>
          </a:xfrm>
        </p:spPr>
        <p:txBody>
          <a:bodyPr/>
          <a:lstStyle/>
          <a:p>
            <a:r>
              <a:rPr lang="de-CH" dirty="0"/>
              <a:t>Worum </a:t>
            </a:r>
            <a:br>
              <a:rPr lang="de-CH" dirty="0"/>
            </a:br>
            <a:r>
              <a:rPr lang="de-CH" dirty="0"/>
              <a:t>geht es mir?</a:t>
            </a:r>
          </a:p>
        </p:txBody>
      </p:sp>
      <p:sp>
        <p:nvSpPr>
          <p:cNvPr id="3" name="Content Placeholder 2">
            <a:extLst>
              <a:ext uri="{FF2B5EF4-FFF2-40B4-BE49-F238E27FC236}">
                <a16:creationId xmlns:a16="http://schemas.microsoft.com/office/drawing/2014/main" id="{D1BD8C78-D23E-4AE3-81E8-DF520FC50E7E}"/>
              </a:ext>
            </a:extLst>
          </p:cNvPr>
          <p:cNvSpPr>
            <a:spLocks noGrp="1"/>
          </p:cNvSpPr>
          <p:nvPr>
            <p:ph sz="half" idx="1"/>
          </p:nvPr>
        </p:nvSpPr>
        <p:spPr>
          <a:xfrm>
            <a:off x="5699072" y="232539"/>
            <a:ext cx="6258757" cy="2704971"/>
          </a:xfrm>
        </p:spPr>
        <p:txBody>
          <a:bodyPr>
            <a:normAutofit fontScale="85000" lnSpcReduction="20000"/>
          </a:bodyPr>
          <a:lstStyle/>
          <a:p>
            <a:r>
              <a:rPr lang="de-CH" sz="2100" b="1" dirty="0"/>
              <a:t>«Butter, Garn und Kapital»: </a:t>
            </a:r>
            <a:br>
              <a:rPr lang="de-CH" sz="2100" b="1" dirty="0"/>
            </a:br>
            <a:r>
              <a:rPr lang="de-CH" sz="2100" b="1" dirty="0"/>
              <a:t>Handlungsspielräume und Errungenschaften wirtschaftlicher Akteure im Toggenburg des 17. Jahrhunderts</a:t>
            </a:r>
          </a:p>
          <a:p>
            <a:endParaRPr lang="de-CH" dirty="0"/>
          </a:p>
          <a:p>
            <a:r>
              <a:rPr lang="de-CH" dirty="0"/>
              <a:t>Vortrag von Dr. Bruno Wickli, Historiker, Präsident </a:t>
            </a:r>
            <a:r>
              <a:rPr lang="de-CH" dirty="0">
                <a:hlinkClick r:id="rId3"/>
              </a:rPr>
              <a:t>Toggenburger Museum Lichtensteig</a:t>
            </a:r>
            <a:r>
              <a:rPr lang="de-CH" dirty="0"/>
              <a:t>, </a:t>
            </a:r>
          </a:p>
          <a:p>
            <a:r>
              <a:rPr lang="de-CH" dirty="0"/>
              <a:t>Vorstandsmitglied </a:t>
            </a:r>
            <a:r>
              <a:rPr lang="de-CH" dirty="0">
                <a:hlinkClick r:id="rId4"/>
              </a:rPr>
              <a:t>Fokus Toggenburg </a:t>
            </a:r>
            <a:r>
              <a:rPr lang="de-CH" dirty="0"/>
              <a:t>- Verein für Heimatkunde</a:t>
            </a:r>
          </a:p>
        </p:txBody>
      </p:sp>
      <p:sp>
        <p:nvSpPr>
          <p:cNvPr id="4" name="Content Placeholder 3">
            <a:extLst>
              <a:ext uri="{FF2B5EF4-FFF2-40B4-BE49-F238E27FC236}">
                <a16:creationId xmlns:a16="http://schemas.microsoft.com/office/drawing/2014/main" id="{0A80EAE5-CA1D-44D7-8918-263E0AFD7A7E}"/>
              </a:ext>
            </a:extLst>
          </p:cNvPr>
          <p:cNvSpPr>
            <a:spLocks noGrp="1"/>
          </p:cNvSpPr>
          <p:nvPr>
            <p:ph sz="half" idx="2"/>
          </p:nvPr>
        </p:nvSpPr>
        <p:spPr>
          <a:xfrm>
            <a:off x="394190" y="3154680"/>
            <a:ext cx="11403620" cy="3268979"/>
          </a:xfrm>
        </p:spPr>
        <p:style>
          <a:lnRef idx="2">
            <a:schemeClr val="accent6"/>
          </a:lnRef>
          <a:fillRef idx="1">
            <a:schemeClr val="lt1"/>
          </a:fillRef>
          <a:effectRef idx="0">
            <a:schemeClr val="accent6"/>
          </a:effectRef>
          <a:fontRef idx="minor">
            <a:schemeClr val="dk1"/>
          </a:fontRef>
        </p:style>
        <p:txBody>
          <a:bodyPr>
            <a:normAutofit fontScale="85000" lnSpcReduction="20000"/>
          </a:bodyPr>
          <a:lstStyle/>
          <a:p>
            <a:r>
              <a:rPr lang="de-CH" dirty="0"/>
              <a:t>Wichtige Literatur:</a:t>
            </a:r>
          </a:p>
          <a:p>
            <a:pPr marL="342900" indent="-342900">
              <a:buFont typeface="Arial" panose="020B0604020202020204" pitchFamily="34" charset="0"/>
              <a:buChar char="•"/>
            </a:pPr>
            <a:r>
              <a:rPr lang="de-CH" dirty="0"/>
              <a:t>Hansjörg Frank: Politik, Wirtschaft und Religion im oberen Toggenburg 1650-1690, Nesslau 1990.</a:t>
            </a:r>
          </a:p>
          <a:p>
            <a:pPr marL="342900" indent="-342900">
              <a:buFont typeface="Arial" panose="020B0604020202020204" pitchFamily="34" charset="0"/>
              <a:buChar char="•"/>
            </a:pPr>
            <a:r>
              <a:rPr lang="de-CH" dirty="0"/>
              <a:t>Johann Matthias Hungerbühler: Industriegeschichtliches über die Landschaft Toggenburg, St.Gallen und Bern 1852.</a:t>
            </a:r>
          </a:p>
          <a:p>
            <a:pPr marL="342900" indent="-342900">
              <a:buFont typeface="Arial" panose="020B0604020202020204" pitchFamily="34" charset="0"/>
              <a:buChar char="•"/>
            </a:pPr>
            <a:r>
              <a:rPr lang="de-CH" dirty="0"/>
              <a:t>Bruno </a:t>
            </a:r>
            <a:r>
              <a:rPr lang="de-CH" dirty="0" err="1"/>
              <a:t>Z’graggen</a:t>
            </a:r>
            <a:r>
              <a:rPr lang="de-CH" dirty="0"/>
              <a:t>: Tyrannenmord im Toggenburg. </a:t>
            </a:r>
            <a:r>
              <a:rPr lang="de-CH" dirty="0" err="1"/>
              <a:t>Fürstäbtische</a:t>
            </a:r>
            <a:r>
              <a:rPr lang="de-CH" dirty="0"/>
              <a:t> Herrschaft und protestantischer Widerstand um 1600, Zürich 1999.</a:t>
            </a:r>
          </a:p>
          <a:p>
            <a:pPr marL="342900" indent="-342900">
              <a:buFont typeface="Arial" panose="020B0604020202020204" pitchFamily="34" charset="0"/>
              <a:buChar char="•"/>
            </a:pPr>
            <a:r>
              <a:rPr lang="de-CH" dirty="0"/>
              <a:t>Ältere Beiträge aus dem </a:t>
            </a:r>
            <a:r>
              <a:rPr lang="de-CH" dirty="0" err="1"/>
              <a:t>Togg</a:t>
            </a:r>
            <a:r>
              <a:rPr lang="de-CH" dirty="0"/>
              <a:t>. Jahrbuch und dessen Vorgängern oder aus den </a:t>
            </a:r>
            <a:r>
              <a:rPr lang="de-CH" dirty="0" err="1"/>
              <a:t>Toggenburgerblättern</a:t>
            </a:r>
            <a:r>
              <a:rPr lang="de-CH" dirty="0"/>
              <a:t> für Heimatkunde</a:t>
            </a:r>
          </a:p>
          <a:p>
            <a:pPr marL="342900" indent="-342900">
              <a:buFont typeface="Arial" panose="020B0604020202020204" pitchFamily="34" charset="0"/>
              <a:buChar char="•"/>
            </a:pPr>
            <a:r>
              <a:rPr lang="de-CH" dirty="0"/>
              <a:t>Sankt-Galler Kantonsgeschichte</a:t>
            </a:r>
          </a:p>
          <a:p>
            <a:pPr marL="342900" indent="-342900">
              <a:buFont typeface="Arial" panose="020B0604020202020204" pitchFamily="34" charset="0"/>
              <a:buChar char="•"/>
            </a:pPr>
            <a:r>
              <a:rPr lang="de-CH" dirty="0"/>
              <a:t>Ortsgeschichten</a:t>
            </a:r>
          </a:p>
          <a:p>
            <a:pPr marL="342900" indent="-342900">
              <a:buFont typeface="Arial" panose="020B0604020202020204" pitchFamily="34" charset="0"/>
              <a:buChar char="•"/>
            </a:pPr>
            <a:r>
              <a:rPr lang="de-CH" dirty="0"/>
              <a:t>Weitere Literatur und Quellen ….</a:t>
            </a:r>
          </a:p>
        </p:txBody>
      </p:sp>
    </p:spTree>
    <p:extLst>
      <p:ext uri="{BB962C8B-B14F-4D97-AF65-F5344CB8AC3E}">
        <p14:creationId xmlns:p14="http://schemas.microsoft.com/office/powerpoint/2010/main" val="1334970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3FDC1AF-D1F3-45C1-801B-3AA463F4BCD0}"/>
              </a:ext>
            </a:extLst>
          </p:cNvPr>
          <p:cNvSpPr>
            <a:spLocks noGrp="1"/>
          </p:cNvSpPr>
          <p:nvPr>
            <p:ph type="title"/>
          </p:nvPr>
        </p:nvSpPr>
        <p:spPr>
          <a:xfrm>
            <a:off x="517870" y="978409"/>
            <a:ext cx="7184192" cy="838962"/>
          </a:xfrm>
        </p:spPr>
        <p:txBody>
          <a:bodyPr>
            <a:normAutofit fontScale="90000"/>
          </a:bodyPr>
          <a:lstStyle/>
          <a:p>
            <a:r>
              <a:rPr lang="de-CH" dirty="0"/>
              <a:t>Worum geht es hier?</a:t>
            </a:r>
          </a:p>
        </p:txBody>
      </p:sp>
      <p:sp>
        <p:nvSpPr>
          <p:cNvPr id="5" name="Inhaltsplatzhalter 4">
            <a:extLst>
              <a:ext uri="{FF2B5EF4-FFF2-40B4-BE49-F238E27FC236}">
                <a16:creationId xmlns:a16="http://schemas.microsoft.com/office/drawing/2014/main" id="{B72023AB-D41F-4865-84B8-64ACA1623318}"/>
              </a:ext>
            </a:extLst>
          </p:cNvPr>
          <p:cNvSpPr>
            <a:spLocks noGrp="1"/>
          </p:cNvSpPr>
          <p:nvPr>
            <p:ph sz="half" idx="1"/>
          </p:nvPr>
        </p:nvSpPr>
        <p:spPr>
          <a:xfrm>
            <a:off x="517870" y="2004824"/>
            <a:ext cx="11156260" cy="1527046"/>
          </a:xfrm>
        </p:spPr>
        <p:txBody>
          <a:bodyPr>
            <a:normAutofit fontScale="92500" lnSpcReduction="10000"/>
          </a:bodyPr>
          <a:lstStyle/>
          <a:p>
            <a:r>
              <a:rPr lang="de-CH" b="1" dirty="0"/>
              <a:t>Jost Bürgi:</a:t>
            </a:r>
          </a:p>
          <a:p>
            <a:pPr marL="342900" indent="-342900">
              <a:buFont typeface="Arial" panose="020B0604020202020204" pitchFamily="34" charset="0"/>
              <a:buChar char="•"/>
            </a:pPr>
            <a:r>
              <a:rPr lang="de-CH" dirty="0">
                <a:solidFill>
                  <a:srgbClr val="0070C0"/>
                </a:solidFill>
              </a:rPr>
              <a:t>1552 in Lichtensteig geboren, 1632 in Kassel gestorben</a:t>
            </a:r>
          </a:p>
          <a:p>
            <a:pPr marL="342900" indent="-342900">
              <a:buFont typeface="Arial" panose="020B0604020202020204" pitchFamily="34" charset="0"/>
              <a:buChar char="•"/>
            </a:pPr>
            <a:r>
              <a:rPr lang="de-CH" dirty="0">
                <a:solidFill>
                  <a:srgbClr val="0070C0"/>
                </a:solidFill>
              </a:rPr>
              <a:t>Als Reformierter ausgewandert und im Ausland Karriere gemacht …</a:t>
            </a:r>
          </a:p>
        </p:txBody>
      </p:sp>
      <p:sp>
        <p:nvSpPr>
          <p:cNvPr id="6" name="Inhaltsplatzhalter 5">
            <a:extLst>
              <a:ext uri="{FF2B5EF4-FFF2-40B4-BE49-F238E27FC236}">
                <a16:creationId xmlns:a16="http://schemas.microsoft.com/office/drawing/2014/main" id="{DC7C9B12-9AF8-4B60-A304-238249187E25}"/>
              </a:ext>
            </a:extLst>
          </p:cNvPr>
          <p:cNvSpPr>
            <a:spLocks noGrp="1"/>
          </p:cNvSpPr>
          <p:nvPr>
            <p:ph sz="half" idx="2"/>
          </p:nvPr>
        </p:nvSpPr>
        <p:spPr>
          <a:xfrm>
            <a:off x="517870" y="3719323"/>
            <a:ext cx="11156260" cy="2800540"/>
          </a:xfrm>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marL="342900" indent="-342900">
              <a:buFont typeface="Arial" panose="020B0604020202020204" pitchFamily="34" charset="0"/>
              <a:buChar char="•"/>
            </a:pPr>
            <a:r>
              <a:rPr lang="de-CH" dirty="0"/>
              <a:t>Politisch unruhige Zeiten markierten auch den Beginn einer nachhaltigen wirtschaftlichen Entwicklung.</a:t>
            </a:r>
          </a:p>
          <a:p>
            <a:pPr marL="342900" indent="-342900">
              <a:buFont typeface="Arial" panose="020B0604020202020204" pitchFamily="34" charset="0"/>
              <a:buChar char="•"/>
            </a:pPr>
            <a:r>
              <a:rPr lang="de-CH" dirty="0"/>
              <a:t>Aufbruch / Ausbruch (wenn auch nur langsam) aus dem Zangengriff der </a:t>
            </a:r>
            <a:r>
              <a:rPr lang="de-CH" dirty="0" err="1"/>
              <a:t>fürstäbtischen</a:t>
            </a:r>
            <a:r>
              <a:rPr lang="de-CH" dirty="0"/>
              <a:t> Herrschaft</a:t>
            </a:r>
          </a:p>
          <a:p>
            <a:r>
              <a:rPr lang="de-CH" b="1" dirty="0"/>
              <a:t>Die Protagonisten / Akteure:</a:t>
            </a:r>
          </a:p>
          <a:p>
            <a:pPr marL="342900" indent="-342900">
              <a:buFont typeface="Arial" panose="020B0604020202020204" pitchFamily="34" charset="0"/>
              <a:buChar char="•"/>
            </a:pPr>
            <a:r>
              <a:rPr lang="de-CH" dirty="0"/>
              <a:t>Eine, zwei Generationen nach Bürgi geboren</a:t>
            </a:r>
          </a:p>
          <a:p>
            <a:pPr marL="342900" indent="-342900">
              <a:buFont typeface="Arial" panose="020B0604020202020204" pitchFamily="34" charset="0"/>
              <a:buChar char="•"/>
            </a:pPr>
            <a:r>
              <a:rPr lang="de-CH" dirty="0"/>
              <a:t>In der Region geblieben, dort als Macher im Wirtschaftsleben gewirkt</a:t>
            </a:r>
          </a:p>
          <a:p>
            <a:pPr marL="342900" indent="-342900">
              <a:buFont typeface="Arial" panose="020B0604020202020204" pitchFamily="34" charset="0"/>
              <a:buChar char="•"/>
            </a:pPr>
            <a:r>
              <a:rPr lang="de-CH" dirty="0"/>
              <a:t>Als Reformierte in ihrem Aktionsradius durch die Obrigkeit beschränkt.</a:t>
            </a:r>
          </a:p>
        </p:txBody>
      </p:sp>
      <p:pic>
        <p:nvPicPr>
          <p:cNvPr id="3" name="Grafik 2">
            <a:extLst>
              <a:ext uri="{FF2B5EF4-FFF2-40B4-BE49-F238E27FC236}">
                <a16:creationId xmlns:a16="http://schemas.microsoft.com/office/drawing/2014/main" id="{89EFBC0C-19F6-4916-BB78-DE40E00BDA88}"/>
              </a:ext>
            </a:extLst>
          </p:cNvPr>
          <p:cNvPicPr>
            <a:picLocks noChangeAspect="1"/>
          </p:cNvPicPr>
          <p:nvPr/>
        </p:nvPicPr>
        <p:blipFill>
          <a:blip r:embed="rId3"/>
          <a:stretch>
            <a:fillRect/>
          </a:stretch>
        </p:blipFill>
        <p:spPr>
          <a:xfrm>
            <a:off x="8862646" y="243547"/>
            <a:ext cx="2811484" cy="2857574"/>
          </a:xfrm>
          <a:prstGeom prst="rect">
            <a:avLst/>
          </a:prstGeom>
        </p:spPr>
      </p:pic>
    </p:spTree>
    <p:extLst>
      <p:ext uri="{BB962C8B-B14F-4D97-AF65-F5344CB8AC3E}">
        <p14:creationId xmlns:p14="http://schemas.microsoft.com/office/powerpoint/2010/main" val="2265891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BCBF-F8D2-43FE-946C-B4B157BD98B4}"/>
              </a:ext>
            </a:extLst>
          </p:cNvPr>
          <p:cNvSpPr>
            <a:spLocks noGrp="1"/>
          </p:cNvSpPr>
          <p:nvPr>
            <p:ph type="title"/>
          </p:nvPr>
        </p:nvSpPr>
        <p:spPr>
          <a:xfrm>
            <a:off x="517870" y="978408"/>
            <a:ext cx="5021182" cy="1601829"/>
          </a:xfrm>
        </p:spPr>
        <p:txBody>
          <a:bodyPr>
            <a:normAutofit fontScale="90000"/>
          </a:bodyPr>
          <a:lstStyle/>
          <a:p>
            <a:r>
              <a:rPr lang="de-CH" dirty="0"/>
              <a:t>Wirtschaft im Kontext</a:t>
            </a:r>
          </a:p>
        </p:txBody>
      </p:sp>
      <p:pic>
        <p:nvPicPr>
          <p:cNvPr id="4" name="Picture 3" descr="Map&#10;&#10;Description automatically generated">
            <a:extLst>
              <a:ext uri="{FF2B5EF4-FFF2-40B4-BE49-F238E27FC236}">
                <a16:creationId xmlns:a16="http://schemas.microsoft.com/office/drawing/2014/main" id="{0221911B-4DB3-4AFB-A6B5-9D007773F347}"/>
              </a:ext>
            </a:extLst>
          </p:cNvPr>
          <p:cNvPicPr>
            <a:picLocks noChangeAspect="1"/>
          </p:cNvPicPr>
          <p:nvPr/>
        </p:nvPicPr>
        <p:blipFill rotWithShape="1">
          <a:blip r:embed="rId3">
            <a:extLst>
              <a:ext uri="{28A0092B-C50C-407E-A947-70E740481C1C}">
                <a14:useLocalDpi xmlns:a14="http://schemas.microsoft.com/office/drawing/2010/main" val="0"/>
              </a:ext>
            </a:extLst>
          </a:blip>
          <a:srcRect l="31605" r="27846"/>
          <a:stretch/>
        </p:blipFill>
        <p:spPr>
          <a:xfrm>
            <a:off x="6549390" y="433070"/>
            <a:ext cx="4560570" cy="6197600"/>
          </a:xfrm>
          <a:prstGeom prst="rect">
            <a:avLst/>
          </a:prstGeom>
        </p:spPr>
      </p:pic>
      <p:sp>
        <p:nvSpPr>
          <p:cNvPr id="3" name="Stern: 5 Zacken 2">
            <a:extLst>
              <a:ext uri="{FF2B5EF4-FFF2-40B4-BE49-F238E27FC236}">
                <a16:creationId xmlns:a16="http://schemas.microsoft.com/office/drawing/2014/main" id="{8FCD1028-3F61-4035-9615-9C93501032F9}"/>
              </a:ext>
            </a:extLst>
          </p:cNvPr>
          <p:cNvSpPr/>
          <p:nvPr/>
        </p:nvSpPr>
        <p:spPr>
          <a:xfrm>
            <a:off x="7688543" y="3012831"/>
            <a:ext cx="416169" cy="416169"/>
          </a:xfrm>
          <a:prstGeom prst="star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CH"/>
          </a:p>
        </p:txBody>
      </p:sp>
      <p:sp>
        <p:nvSpPr>
          <p:cNvPr id="5" name="Stern: 5 Zacken 4">
            <a:extLst>
              <a:ext uri="{FF2B5EF4-FFF2-40B4-BE49-F238E27FC236}">
                <a16:creationId xmlns:a16="http://schemas.microsoft.com/office/drawing/2014/main" id="{B8C74EA0-3924-4440-8999-810D9A04D7D6}"/>
              </a:ext>
            </a:extLst>
          </p:cNvPr>
          <p:cNvSpPr/>
          <p:nvPr/>
        </p:nvSpPr>
        <p:spPr>
          <a:xfrm>
            <a:off x="8194431" y="4689229"/>
            <a:ext cx="275493" cy="275493"/>
          </a:xfrm>
          <a:prstGeom prst="star5">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CH"/>
          </a:p>
        </p:txBody>
      </p:sp>
      <p:sp>
        <p:nvSpPr>
          <p:cNvPr id="6" name="Inhaltsplatzhalter 3">
            <a:extLst>
              <a:ext uri="{FF2B5EF4-FFF2-40B4-BE49-F238E27FC236}">
                <a16:creationId xmlns:a16="http://schemas.microsoft.com/office/drawing/2014/main" id="{37314DFD-EB35-4D21-94A0-0A0373A0B92C}"/>
              </a:ext>
            </a:extLst>
          </p:cNvPr>
          <p:cNvSpPr txBox="1">
            <a:spLocks/>
          </p:cNvSpPr>
          <p:nvPr/>
        </p:nvSpPr>
        <p:spPr>
          <a:xfrm>
            <a:off x="517870" y="3973807"/>
            <a:ext cx="5635967" cy="2555114"/>
          </a:xfrm>
          <a:prstGeom prst="rect">
            <a:avLst/>
          </a:prstGeom>
        </p:spPr>
        <p:style>
          <a:lnRef idx="2">
            <a:schemeClr val="accent6"/>
          </a:lnRef>
          <a:fillRef idx="1">
            <a:schemeClr val="lt1"/>
          </a:fillRef>
          <a:effectRef idx="0">
            <a:schemeClr val="accent6"/>
          </a:effectRef>
          <a:fontRef idx="minor">
            <a:schemeClr val="dk1"/>
          </a:fontRef>
        </p:style>
        <p:txBody>
          <a:bodyPr>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dk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dk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dk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dk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342900" indent="-342900">
              <a:buFont typeface="Arial" panose="020B0604020202020204" pitchFamily="34" charset="0"/>
              <a:buChar char="•"/>
            </a:pPr>
            <a:r>
              <a:rPr lang="de-CH" dirty="0"/>
              <a:t>Das Toggenburg unter den Fürstäbten: Ober- und </a:t>
            </a:r>
            <a:r>
              <a:rPr lang="de-CH" dirty="0" err="1"/>
              <a:t>Unteramt</a:t>
            </a:r>
            <a:endParaRPr lang="de-CH" dirty="0"/>
          </a:p>
          <a:p>
            <a:pPr marL="342900" indent="-342900">
              <a:buFont typeface="Arial" panose="020B0604020202020204" pitchFamily="34" charset="0"/>
              <a:buChar char="•"/>
            </a:pPr>
            <a:r>
              <a:rPr lang="de-CH" dirty="0"/>
              <a:t>Wirtschaftlich und konfessionell unterschiedlich geprägt</a:t>
            </a:r>
          </a:p>
          <a:p>
            <a:pPr marL="342900" indent="-342900">
              <a:buFont typeface="Arial" panose="020B0604020202020204" pitchFamily="34" charset="0"/>
              <a:buChar char="•"/>
            </a:pPr>
            <a:r>
              <a:rPr lang="de-CH" dirty="0"/>
              <a:t>Marktorte Lichtensteig und Sidwald im </a:t>
            </a:r>
            <a:r>
              <a:rPr lang="de-CH" dirty="0" err="1"/>
              <a:t>Oberamt</a:t>
            </a:r>
            <a:endParaRPr lang="de-CH" dirty="0"/>
          </a:p>
          <a:p>
            <a:pPr marL="342900" indent="-342900">
              <a:buFont typeface="Arial" panose="020B0604020202020204" pitchFamily="34" charset="0"/>
              <a:buChar char="•"/>
            </a:pPr>
            <a:endParaRPr lang="de-CH" dirty="0"/>
          </a:p>
        </p:txBody>
      </p:sp>
    </p:spTree>
    <p:extLst>
      <p:ext uri="{BB962C8B-B14F-4D97-AF65-F5344CB8AC3E}">
        <p14:creationId xmlns:p14="http://schemas.microsoft.com/office/powerpoint/2010/main" val="2083960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69D5-EF27-4155-8056-1AECB7BDD762}"/>
              </a:ext>
            </a:extLst>
          </p:cNvPr>
          <p:cNvSpPr>
            <a:spLocks noGrp="1"/>
          </p:cNvSpPr>
          <p:nvPr>
            <p:ph type="title"/>
          </p:nvPr>
        </p:nvSpPr>
        <p:spPr>
          <a:xfrm>
            <a:off x="575894" y="729658"/>
            <a:ext cx="10751236" cy="554612"/>
          </a:xfrm>
        </p:spPr>
        <p:txBody>
          <a:bodyPr>
            <a:normAutofit fontScale="90000"/>
          </a:bodyPr>
          <a:lstStyle/>
          <a:p>
            <a:r>
              <a:rPr lang="de-CH" dirty="0"/>
              <a:t>Selbstbewusste Toggenburger …</a:t>
            </a:r>
          </a:p>
        </p:txBody>
      </p:sp>
      <p:graphicFrame>
        <p:nvGraphicFramePr>
          <p:cNvPr id="5" name="Table 5">
            <a:extLst>
              <a:ext uri="{FF2B5EF4-FFF2-40B4-BE49-F238E27FC236}">
                <a16:creationId xmlns:a16="http://schemas.microsoft.com/office/drawing/2014/main" id="{D1C6E9CE-C966-41C2-83AC-CC5A9DF7AA02}"/>
              </a:ext>
            </a:extLst>
          </p:cNvPr>
          <p:cNvGraphicFramePr>
            <a:graphicFrameLocks noGrp="1"/>
          </p:cNvGraphicFramePr>
          <p:nvPr>
            <p:extLst>
              <p:ext uri="{D42A27DB-BD31-4B8C-83A1-F6EECF244321}">
                <p14:modId xmlns:p14="http://schemas.microsoft.com/office/powerpoint/2010/main" val="1064436795"/>
              </p:ext>
            </p:extLst>
          </p:nvPr>
        </p:nvGraphicFramePr>
        <p:xfrm>
          <a:off x="2571750" y="1555656"/>
          <a:ext cx="8621370" cy="4829325"/>
        </p:xfrm>
        <a:graphic>
          <a:graphicData uri="http://schemas.openxmlformats.org/drawingml/2006/table">
            <a:tbl>
              <a:tblPr bandRow="1">
                <a:tableStyleId>{5C22544A-7EE6-4342-B048-85BDC9FD1C3A}</a:tableStyleId>
              </a:tblPr>
              <a:tblGrid>
                <a:gridCol w="1428750">
                  <a:extLst>
                    <a:ext uri="{9D8B030D-6E8A-4147-A177-3AD203B41FA5}">
                      <a16:colId xmlns:a16="http://schemas.microsoft.com/office/drawing/2014/main" val="989460092"/>
                    </a:ext>
                  </a:extLst>
                </a:gridCol>
                <a:gridCol w="1874520">
                  <a:extLst>
                    <a:ext uri="{9D8B030D-6E8A-4147-A177-3AD203B41FA5}">
                      <a16:colId xmlns:a16="http://schemas.microsoft.com/office/drawing/2014/main" val="823831663"/>
                    </a:ext>
                  </a:extLst>
                </a:gridCol>
                <a:gridCol w="5318100">
                  <a:extLst>
                    <a:ext uri="{9D8B030D-6E8A-4147-A177-3AD203B41FA5}">
                      <a16:colId xmlns:a16="http://schemas.microsoft.com/office/drawing/2014/main" val="1238377053"/>
                    </a:ext>
                  </a:extLst>
                </a:gridCol>
              </a:tblGrid>
              <a:tr h="965865">
                <a:tc>
                  <a:txBody>
                    <a:bodyPr/>
                    <a:lstStyle/>
                    <a:p>
                      <a:r>
                        <a:rPr lang="de-CH" dirty="0"/>
                        <a:t>1400</a:t>
                      </a:r>
                    </a:p>
                  </a:txBody>
                  <a:tcPr/>
                </a:tc>
                <a:tc>
                  <a:txBody>
                    <a:bodyPr/>
                    <a:lstStyle/>
                    <a:p>
                      <a:endParaRPr lang="de-CH" dirty="0"/>
                    </a:p>
                  </a:txBody>
                  <a:tcPr/>
                </a:tc>
                <a:tc>
                  <a:txBody>
                    <a:bodyPr/>
                    <a:lstStyle/>
                    <a:p>
                      <a:endParaRPr lang="de-CH" dirty="0"/>
                    </a:p>
                  </a:txBody>
                  <a:tcPr/>
                </a:tc>
                <a:extLst>
                  <a:ext uri="{0D108BD9-81ED-4DB2-BD59-A6C34878D82A}">
                    <a16:rowId xmlns:a16="http://schemas.microsoft.com/office/drawing/2014/main" val="822679553"/>
                  </a:ext>
                </a:extLst>
              </a:tr>
              <a:tr h="965865">
                <a:tc>
                  <a:txBody>
                    <a:bodyPr/>
                    <a:lstStyle/>
                    <a:p>
                      <a:r>
                        <a:rPr lang="de-CH" dirty="0"/>
                        <a:t>1500</a:t>
                      </a:r>
                    </a:p>
                  </a:txBody>
                  <a:tcPr/>
                </a:tc>
                <a:tc>
                  <a:txBody>
                    <a:bodyPr/>
                    <a:lstStyle/>
                    <a:p>
                      <a:endParaRPr lang="de-CH" dirty="0"/>
                    </a:p>
                  </a:txBody>
                  <a:tcPr/>
                </a:tc>
                <a:tc>
                  <a:txBody>
                    <a:bodyPr/>
                    <a:lstStyle/>
                    <a:p>
                      <a:endParaRPr lang="de-CH" dirty="0"/>
                    </a:p>
                  </a:txBody>
                  <a:tcPr/>
                </a:tc>
                <a:extLst>
                  <a:ext uri="{0D108BD9-81ED-4DB2-BD59-A6C34878D82A}">
                    <a16:rowId xmlns:a16="http://schemas.microsoft.com/office/drawing/2014/main" val="843930194"/>
                  </a:ext>
                </a:extLst>
              </a:tr>
              <a:tr h="965865">
                <a:tc>
                  <a:txBody>
                    <a:bodyPr/>
                    <a:lstStyle/>
                    <a:p>
                      <a:r>
                        <a:rPr lang="de-CH" dirty="0"/>
                        <a:t>1600</a:t>
                      </a:r>
                    </a:p>
                  </a:txBody>
                  <a:tcPr/>
                </a:tc>
                <a:tc>
                  <a:txBody>
                    <a:bodyPr/>
                    <a:lstStyle/>
                    <a:p>
                      <a:endParaRPr lang="de-CH" dirty="0"/>
                    </a:p>
                  </a:txBody>
                  <a:tcPr/>
                </a:tc>
                <a:tc>
                  <a:txBody>
                    <a:bodyPr/>
                    <a:lstStyle/>
                    <a:p>
                      <a:endParaRPr lang="de-CH" dirty="0"/>
                    </a:p>
                  </a:txBody>
                  <a:tcPr/>
                </a:tc>
                <a:extLst>
                  <a:ext uri="{0D108BD9-81ED-4DB2-BD59-A6C34878D82A}">
                    <a16:rowId xmlns:a16="http://schemas.microsoft.com/office/drawing/2014/main" val="3925459945"/>
                  </a:ext>
                </a:extLst>
              </a:tr>
              <a:tr h="965865">
                <a:tc>
                  <a:txBody>
                    <a:bodyPr/>
                    <a:lstStyle/>
                    <a:p>
                      <a:r>
                        <a:rPr lang="de-CH" dirty="0"/>
                        <a:t>1700</a:t>
                      </a:r>
                    </a:p>
                  </a:txBody>
                  <a:tcPr/>
                </a:tc>
                <a:tc>
                  <a:txBody>
                    <a:bodyPr/>
                    <a:lstStyle/>
                    <a:p>
                      <a:endParaRPr lang="de-CH" dirty="0"/>
                    </a:p>
                  </a:txBody>
                  <a:tcPr/>
                </a:tc>
                <a:tc>
                  <a:txBody>
                    <a:bodyPr/>
                    <a:lstStyle/>
                    <a:p>
                      <a:endParaRPr lang="de-CH" dirty="0"/>
                    </a:p>
                  </a:txBody>
                  <a:tcPr/>
                </a:tc>
                <a:extLst>
                  <a:ext uri="{0D108BD9-81ED-4DB2-BD59-A6C34878D82A}">
                    <a16:rowId xmlns:a16="http://schemas.microsoft.com/office/drawing/2014/main" val="3836850017"/>
                  </a:ext>
                </a:extLst>
              </a:tr>
              <a:tr h="965865">
                <a:tc>
                  <a:txBody>
                    <a:bodyPr/>
                    <a:lstStyle/>
                    <a:p>
                      <a:r>
                        <a:rPr lang="de-CH" dirty="0"/>
                        <a:t>1800</a:t>
                      </a:r>
                    </a:p>
                  </a:txBody>
                  <a:tcPr/>
                </a:tc>
                <a:tc>
                  <a:txBody>
                    <a:bodyPr/>
                    <a:lstStyle/>
                    <a:p>
                      <a:endParaRPr lang="de-CH" dirty="0"/>
                    </a:p>
                  </a:txBody>
                  <a:tcPr/>
                </a:tc>
                <a:tc>
                  <a:txBody>
                    <a:bodyPr/>
                    <a:lstStyle/>
                    <a:p>
                      <a:endParaRPr lang="de-CH" dirty="0"/>
                    </a:p>
                  </a:txBody>
                  <a:tcPr/>
                </a:tc>
                <a:extLst>
                  <a:ext uri="{0D108BD9-81ED-4DB2-BD59-A6C34878D82A}">
                    <a16:rowId xmlns:a16="http://schemas.microsoft.com/office/drawing/2014/main" val="2545619334"/>
                  </a:ext>
                </a:extLst>
              </a:tr>
            </a:tbl>
          </a:graphicData>
        </a:graphic>
      </p:graphicFrame>
      <p:sp>
        <p:nvSpPr>
          <p:cNvPr id="7" name="Rectangle 6">
            <a:extLst>
              <a:ext uri="{FF2B5EF4-FFF2-40B4-BE49-F238E27FC236}">
                <a16:creationId xmlns:a16="http://schemas.microsoft.com/office/drawing/2014/main" id="{29A9F342-3472-4A99-A26F-21514414A6BA}"/>
              </a:ext>
            </a:extLst>
          </p:cNvPr>
          <p:cNvSpPr/>
          <p:nvPr/>
        </p:nvSpPr>
        <p:spPr>
          <a:xfrm>
            <a:off x="4263606" y="1862745"/>
            <a:ext cx="1404000" cy="108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tangle 7">
            <a:extLst>
              <a:ext uri="{FF2B5EF4-FFF2-40B4-BE49-F238E27FC236}">
                <a16:creationId xmlns:a16="http://schemas.microsoft.com/office/drawing/2014/main" id="{A647445E-B351-4C03-B116-30D9D3A48C9C}"/>
              </a:ext>
            </a:extLst>
          </p:cNvPr>
          <p:cNvSpPr/>
          <p:nvPr/>
        </p:nvSpPr>
        <p:spPr>
          <a:xfrm>
            <a:off x="4263606" y="2571919"/>
            <a:ext cx="1404000" cy="62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tangle 8">
            <a:extLst>
              <a:ext uri="{FF2B5EF4-FFF2-40B4-BE49-F238E27FC236}">
                <a16:creationId xmlns:a16="http://schemas.microsoft.com/office/drawing/2014/main" id="{2D80343B-853F-4256-8269-22ABDEDC5269}"/>
              </a:ext>
            </a:extLst>
          </p:cNvPr>
          <p:cNvSpPr/>
          <p:nvPr/>
        </p:nvSpPr>
        <p:spPr>
          <a:xfrm>
            <a:off x="4263606" y="2751870"/>
            <a:ext cx="1404000" cy="154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tangle 9">
            <a:extLst>
              <a:ext uri="{FF2B5EF4-FFF2-40B4-BE49-F238E27FC236}">
                <a16:creationId xmlns:a16="http://schemas.microsoft.com/office/drawing/2014/main" id="{1DF1C13B-019B-4369-A34A-8615E8CA065B}"/>
              </a:ext>
            </a:extLst>
          </p:cNvPr>
          <p:cNvSpPr/>
          <p:nvPr/>
        </p:nvSpPr>
        <p:spPr>
          <a:xfrm>
            <a:off x="4263606" y="4520220"/>
            <a:ext cx="1404000" cy="154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tangle 10">
            <a:extLst>
              <a:ext uri="{FF2B5EF4-FFF2-40B4-BE49-F238E27FC236}">
                <a16:creationId xmlns:a16="http://schemas.microsoft.com/office/drawing/2014/main" id="{54C279D0-CB05-4EBC-AACC-3FECE2431B05}"/>
              </a:ext>
            </a:extLst>
          </p:cNvPr>
          <p:cNvSpPr/>
          <p:nvPr/>
        </p:nvSpPr>
        <p:spPr>
          <a:xfrm>
            <a:off x="4268820" y="4782575"/>
            <a:ext cx="1404000" cy="154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tangle 11">
            <a:extLst>
              <a:ext uri="{FF2B5EF4-FFF2-40B4-BE49-F238E27FC236}">
                <a16:creationId xmlns:a16="http://schemas.microsoft.com/office/drawing/2014/main" id="{3D430A11-E879-4819-B078-D74B12FFAB2C}"/>
              </a:ext>
            </a:extLst>
          </p:cNvPr>
          <p:cNvSpPr/>
          <p:nvPr/>
        </p:nvSpPr>
        <p:spPr>
          <a:xfrm>
            <a:off x="4278897" y="5487456"/>
            <a:ext cx="140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tangle 12">
            <a:extLst>
              <a:ext uri="{FF2B5EF4-FFF2-40B4-BE49-F238E27FC236}">
                <a16:creationId xmlns:a16="http://schemas.microsoft.com/office/drawing/2014/main" id="{0DFCFA97-203F-475D-B7EA-B01E4353DCAF}"/>
              </a:ext>
            </a:extLst>
          </p:cNvPr>
          <p:cNvSpPr/>
          <p:nvPr/>
        </p:nvSpPr>
        <p:spPr>
          <a:xfrm>
            <a:off x="4263606" y="5326092"/>
            <a:ext cx="140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Rectangle 15">
            <a:extLst>
              <a:ext uri="{FF2B5EF4-FFF2-40B4-BE49-F238E27FC236}">
                <a16:creationId xmlns:a16="http://schemas.microsoft.com/office/drawing/2014/main" id="{F053FDEB-369B-418C-9B19-219EBAC1433A}"/>
              </a:ext>
            </a:extLst>
          </p:cNvPr>
          <p:cNvSpPr/>
          <p:nvPr/>
        </p:nvSpPr>
        <p:spPr>
          <a:xfrm>
            <a:off x="4080511" y="2156437"/>
            <a:ext cx="7693674" cy="318950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vert" rtlCol="0" anchor="t"/>
          <a:lstStyle/>
          <a:p>
            <a:pPr algn="ctr"/>
            <a:r>
              <a:rPr lang="de-CH" sz="2000" dirty="0" err="1">
                <a:solidFill>
                  <a:schemeClr val="accent2">
                    <a:lumMod val="50000"/>
                  </a:schemeClr>
                </a:solidFill>
              </a:rPr>
              <a:t>Fürstäbtische</a:t>
            </a:r>
            <a:r>
              <a:rPr lang="de-CH" sz="2000" dirty="0">
                <a:solidFill>
                  <a:schemeClr val="accent2">
                    <a:lumMod val="50000"/>
                  </a:schemeClr>
                </a:solidFill>
              </a:rPr>
              <a:t> Herrschaft</a:t>
            </a:r>
          </a:p>
        </p:txBody>
      </p:sp>
      <p:pic>
        <p:nvPicPr>
          <p:cNvPr id="17" name="Graphic 16" descr="Sword with solid fill">
            <a:extLst>
              <a:ext uri="{FF2B5EF4-FFF2-40B4-BE49-F238E27FC236}">
                <a16:creationId xmlns:a16="http://schemas.microsoft.com/office/drawing/2014/main" id="{A6C4B3A0-BE70-49D6-9CE7-A9E869CFFA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668282" y="2878058"/>
            <a:ext cx="307944" cy="307944"/>
          </a:xfrm>
          <a:prstGeom prst="rect">
            <a:avLst/>
          </a:prstGeom>
        </p:spPr>
      </p:pic>
      <p:pic>
        <p:nvPicPr>
          <p:cNvPr id="18" name="Graphic 17" descr="Sword with solid fill">
            <a:extLst>
              <a:ext uri="{FF2B5EF4-FFF2-40B4-BE49-F238E27FC236}">
                <a16:creationId xmlns:a16="http://schemas.microsoft.com/office/drawing/2014/main" id="{37483D45-3258-4AA9-BFEE-5487A32229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668282" y="4491717"/>
            <a:ext cx="307944" cy="307944"/>
          </a:xfrm>
          <a:prstGeom prst="rect">
            <a:avLst/>
          </a:prstGeom>
        </p:spPr>
      </p:pic>
      <p:pic>
        <p:nvPicPr>
          <p:cNvPr id="19" name="Graphic 18" descr="Sword with solid fill">
            <a:extLst>
              <a:ext uri="{FF2B5EF4-FFF2-40B4-BE49-F238E27FC236}">
                <a16:creationId xmlns:a16="http://schemas.microsoft.com/office/drawing/2014/main" id="{E335C907-83A2-44B1-B8AE-F44167306D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668282" y="5358686"/>
            <a:ext cx="307944" cy="307944"/>
          </a:xfrm>
          <a:prstGeom prst="rect">
            <a:avLst/>
          </a:prstGeom>
        </p:spPr>
      </p:pic>
      <p:pic>
        <p:nvPicPr>
          <p:cNvPr id="20" name="Graphic 19" descr="Sword with solid fill">
            <a:extLst>
              <a:ext uri="{FF2B5EF4-FFF2-40B4-BE49-F238E27FC236}">
                <a16:creationId xmlns:a16="http://schemas.microsoft.com/office/drawing/2014/main" id="{7F136FB7-1F45-408B-911F-6C81D711D1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681982" y="5945688"/>
            <a:ext cx="307944" cy="307944"/>
          </a:xfrm>
          <a:prstGeom prst="rect">
            <a:avLst/>
          </a:prstGeom>
        </p:spPr>
      </p:pic>
      <p:pic>
        <p:nvPicPr>
          <p:cNvPr id="21" name="Graphic 20" descr="Sword with solid fill">
            <a:extLst>
              <a:ext uri="{FF2B5EF4-FFF2-40B4-BE49-F238E27FC236}">
                <a16:creationId xmlns:a16="http://schemas.microsoft.com/office/drawing/2014/main" id="{B8E2F108-E394-4549-87ED-ACC5F76353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9997" y="5941545"/>
            <a:ext cx="316229" cy="316229"/>
          </a:xfrm>
          <a:prstGeom prst="rect">
            <a:avLst/>
          </a:prstGeom>
        </p:spPr>
      </p:pic>
      <p:pic>
        <p:nvPicPr>
          <p:cNvPr id="22" name="Graphic 21" descr="Sword with solid fill">
            <a:extLst>
              <a:ext uri="{FF2B5EF4-FFF2-40B4-BE49-F238E27FC236}">
                <a16:creationId xmlns:a16="http://schemas.microsoft.com/office/drawing/2014/main" id="{958A06F5-27F4-4335-AEC0-45CA7A5FB5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28082" y="5365641"/>
            <a:ext cx="316229" cy="316229"/>
          </a:xfrm>
          <a:prstGeom prst="rect">
            <a:avLst/>
          </a:prstGeom>
        </p:spPr>
      </p:pic>
      <p:pic>
        <p:nvPicPr>
          <p:cNvPr id="23" name="Graphic 22" descr="Sword with solid fill">
            <a:extLst>
              <a:ext uri="{FF2B5EF4-FFF2-40B4-BE49-F238E27FC236}">
                <a16:creationId xmlns:a16="http://schemas.microsoft.com/office/drawing/2014/main" id="{710C9416-65DE-4F9B-BC0D-F81E932610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28082" y="4483432"/>
            <a:ext cx="316229" cy="316229"/>
          </a:xfrm>
          <a:prstGeom prst="rect">
            <a:avLst/>
          </a:prstGeom>
        </p:spPr>
      </p:pic>
      <p:pic>
        <p:nvPicPr>
          <p:cNvPr id="24" name="Graphic 23" descr="Sword with solid fill">
            <a:extLst>
              <a:ext uri="{FF2B5EF4-FFF2-40B4-BE49-F238E27FC236}">
                <a16:creationId xmlns:a16="http://schemas.microsoft.com/office/drawing/2014/main" id="{DE73DE29-F9DB-43B7-8D8C-07F555CDB4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3745" y="2869773"/>
            <a:ext cx="316229" cy="316229"/>
          </a:xfrm>
          <a:prstGeom prst="rect">
            <a:avLst/>
          </a:prstGeom>
        </p:spPr>
      </p:pic>
      <p:sp>
        <p:nvSpPr>
          <p:cNvPr id="25" name="Rectangle 24">
            <a:extLst>
              <a:ext uri="{FF2B5EF4-FFF2-40B4-BE49-F238E27FC236}">
                <a16:creationId xmlns:a16="http://schemas.microsoft.com/office/drawing/2014/main" id="{3CC3A67C-BB9F-4B21-A14B-896C50A29BDD}"/>
              </a:ext>
            </a:extLst>
          </p:cNvPr>
          <p:cNvSpPr/>
          <p:nvPr/>
        </p:nvSpPr>
        <p:spPr>
          <a:xfrm>
            <a:off x="8697786" y="1645918"/>
            <a:ext cx="1781002" cy="4912327"/>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t"/>
          <a:lstStyle/>
          <a:p>
            <a:pPr algn="ctr"/>
            <a:r>
              <a:rPr lang="de-CH" sz="1400" dirty="0" err="1"/>
              <a:t>Oberamt</a:t>
            </a:r>
            <a:endParaRPr lang="de-CH" sz="1400" dirty="0"/>
          </a:p>
        </p:txBody>
      </p:sp>
      <p:sp>
        <p:nvSpPr>
          <p:cNvPr id="26" name="Rectangle 25">
            <a:extLst>
              <a:ext uri="{FF2B5EF4-FFF2-40B4-BE49-F238E27FC236}">
                <a16:creationId xmlns:a16="http://schemas.microsoft.com/office/drawing/2014/main" id="{E8BA3589-0FBF-4A1E-99A9-C9207FCFB694}"/>
              </a:ext>
            </a:extLst>
          </p:cNvPr>
          <p:cNvSpPr/>
          <p:nvPr/>
        </p:nvSpPr>
        <p:spPr>
          <a:xfrm>
            <a:off x="6446986" y="1645920"/>
            <a:ext cx="1781002" cy="4912326"/>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t"/>
          <a:lstStyle/>
          <a:p>
            <a:pPr algn="ctr"/>
            <a:r>
              <a:rPr lang="de-CH" sz="1400" dirty="0" err="1"/>
              <a:t>Unteramt</a:t>
            </a:r>
            <a:endParaRPr lang="de-CH" sz="1400" dirty="0"/>
          </a:p>
        </p:txBody>
      </p:sp>
      <p:pic>
        <p:nvPicPr>
          <p:cNvPr id="30" name="Graphic 29" descr="Explosion with solid fill">
            <a:extLst>
              <a:ext uri="{FF2B5EF4-FFF2-40B4-BE49-F238E27FC236}">
                <a16:creationId xmlns:a16="http://schemas.microsoft.com/office/drawing/2014/main" id="{E1BD7B83-1656-45BB-A5E8-471E9BC8E7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71031" y="3528348"/>
            <a:ext cx="432000" cy="432000"/>
          </a:xfrm>
          <a:prstGeom prst="rect">
            <a:avLst/>
          </a:prstGeom>
        </p:spPr>
      </p:pic>
      <p:pic>
        <p:nvPicPr>
          <p:cNvPr id="32" name="Graphic 31" descr="Megaphone1 with solid fill">
            <a:extLst>
              <a:ext uri="{FF2B5EF4-FFF2-40B4-BE49-F238E27FC236}">
                <a16:creationId xmlns:a16="http://schemas.microsoft.com/office/drawing/2014/main" id="{E86BAE09-7B09-4663-A7B5-14ABDC83AE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14483" y="3267000"/>
            <a:ext cx="324000" cy="324000"/>
          </a:xfrm>
          <a:prstGeom prst="rect">
            <a:avLst/>
          </a:prstGeom>
        </p:spPr>
      </p:pic>
      <p:sp>
        <p:nvSpPr>
          <p:cNvPr id="33" name="Rectangle 32">
            <a:extLst>
              <a:ext uri="{FF2B5EF4-FFF2-40B4-BE49-F238E27FC236}">
                <a16:creationId xmlns:a16="http://schemas.microsoft.com/office/drawing/2014/main" id="{BED86F97-FA96-492B-8FB2-4606C0719F98}"/>
              </a:ext>
            </a:extLst>
          </p:cNvPr>
          <p:cNvSpPr/>
          <p:nvPr/>
        </p:nvSpPr>
        <p:spPr>
          <a:xfrm>
            <a:off x="4080510" y="5589221"/>
            <a:ext cx="7693674" cy="108945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vert" rtlCol="0" anchor="t"/>
          <a:lstStyle/>
          <a:p>
            <a:pPr algn="ctr"/>
            <a:r>
              <a:rPr lang="de-CH" sz="2000" dirty="0" err="1">
                <a:solidFill>
                  <a:schemeClr val="accent2">
                    <a:lumMod val="50000"/>
                  </a:schemeClr>
                </a:solidFill>
              </a:rPr>
              <a:t>Kt</a:t>
            </a:r>
            <a:r>
              <a:rPr lang="de-CH" sz="2000" dirty="0">
                <a:solidFill>
                  <a:schemeClr val="accent2">
                    <a:lumMod val="50000"/>
                  </a:schemeClr>
                </a:solidFill>
              </a:rPr>
              <a:t>. SG</a:t>
            </a:r>
          </a:p>
        </p:txBody>
      </p:sp>
      <p:pic>
        <p:nvPicPr>
          <p:cNvPr id="34" name="Graphic 33" descr="Megaphone1 with solid fill">
            <a:extLst>
              <a:ext uri="{FF2B5EF4-FFF2-40B4-BE49-F238E27FC236}">
                <a16:creationId xmlns:a16="http://schemas.microsoft.com/office/drawing/2014/main" id="{1E832FF6-0BB1-4A16-8B14-04DFB36ED9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05546" y="3528348"/>
            <a:ext cx="324000" cy="324000"/>
          </a:xfrm>
          <a:prstGeom prst="rect">
            <a:avLst/>
          </a:prstGeom>
        </p:spPr>
      </p:pic>
      <p:pic>
        <p:nvPicPr>
          <p:cNvPr id="35" name="Graphic 34" descr="Megaphone1 with solid fill">
            <a:extLst>
              <a:ext uri="{FF2B5EF4-FFF2-40B4-BE49-F238E27FC236}">
                <a16:creationId xmlns:a16="http://schemas.microsoft.com/office/drawing/2014/main" id="{5C4E12A6-A9D3-4F69-B945-3E484C782A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89981" y="3492503"/>
            <a:ext cx="324000" cy="324000"/>
          </a:xfrm>
          <a:prstGeom prst="rect">
            <a:avLst/>
          </a:prstGeom>
        </p:spPr>
      </p:pic>
      <p:pic>
        <p:nvPicPr>
          <p:cNvPr id="36" name="Graphic 35" descr="Megaphone1 with solid fill">
            <a:extLst>
              <a:ext uri="{FF2B5EF4-FFF2-40B4-BE49-F238E27FC236}">
                <a16:creationId xmlns:a16="http://schemas.microsoft.com/office/drawing/2014/main" id="{5725F2F2-CDF9-41DA-949C-06DA65FB43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70231" y="3665124"/>
            <a:ext cx="324000" cy="324000"/>
          </a:xfrm>
          <a:prstGeom prst="rect">
            <a:avLst/>
          </a:prstGeom>
        </p:spPr>
      </p:pic>
      <p:pic>
        <p:nvPicPr>
          <p:cNvPr id="37" name="Graphic 36" descr="Megaphone1 with solid fill">
            <a:extLst>
              <a:ext uri="{FF2B5EF4-FFF2-40B4-BE49-F238E27FC236}">
                <a16:creationId xmlns:a16="http://schemas.microsoft.com/office/drawing/2014/main" id="{6C8810D5-D2B9-44D7-8457-3F58D404C4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89732" y="4379909"/>
            <a:ext cx="216000" cy="216000"/>
          </a:xfrm>
          <a:prstGeom prst="rect">
            <a:avLst/>
          </a:prstGeom>
        </p:spPr>
      </p:pic>
      <p:pic>
        <p:nvPicPr>
          <p:cNvPr id="38" name="Graphic 37" descr="Megaphone1 with solid fill">
            <a:extLst>
              <a:ext uri="{FF2B5EF4-FFF2-40B4-BE49-F238E27FC236}">
                <a16:creationId xmlns:a16="http://schemas.microsoft.com/office/drawing/2014/main" id="{7C61E1BE-3D00-4234-A0F4-28F1D7E723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09593" y="4716411"/>
            <a:ext cx="324000" cy="324000"/>
          </a:xfrm>
          <a:prstGeom prst="rect">
            <a:avLst/>
          </a:prstGeom>
        </p:spPr>
      </p:pic>
      <p:pic>
        <p:nvPicPr>
          <p:cNvPr id="40" name="Graphic 39" descr="Users with solid fill">
            <a:extLst>
              <a:ext uri="{FF2B5EF4-FFF2-40B4-BE49-F238E27FC236}">
                <a16:creationId xmlns:a16="http://schemas.microsoft.com/office/drawing/2014/main" id="{75CB7E2E-3703-464F-9324-CA5DAF9DF0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56383" y="4458333"/>
            <a:ext cx="432000" cy="432000"/>
          </a:xfrm>
          <a:prstGeom prst="rect">
            <a:avLst/>
          </a:prstGeom>
        </p:spPr>
      </p:pic>
      <p:pic>
        <p:nvPicPr>
          <p:cNvPr id="41" name="Graphic 40" descr="Megaphone1 with solid fill">
            <a:extLst>
              <a:ext uri="{FF2B5EF4-FFF2-40B4-BE49-F238E27FC236}">
                <a16:creationId xmlns:a16="http://schemas.microsoft.com/office/drawing/2014/main" id="{DEC06E5F-CEF4-4061-BC7A-CF59DECAFA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05732" y="4423377"/>
            <a:ext cx="324000" cy="324000"/>
          </a:xfrm>
          <a:prstGeom prst="rect">
            <a:avLst/>
          </a:prstGeom>
        </p:spPr>
      </p:pic>
      <p:pic>
        <p:nvPicPr>
          <p:cNvPr id="42" name="Graphic 41" descr="Users with solid fill">
            <a:extLst>
              <a:ext uri="{FF2B5EF4-FFF2-40B4-BE49-F238E27FC236}">
                <a16:creationId xmlns:a16="http://schemas.microsoft.com/office/drawing/2014/main" id="{C800469B-7EA0-488B-A963-1BB772EDA0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28558" y="4792181"/>
            <a:ext cx="432000" cy="432000"/>
          </a:xfrm>
          <a:prstGeom prst="rect">
            <a:avLst/>
          </a:prstGeom>
        </p:spPr>
      </p:pic>
      <p:pic>
        <p:nvPicPr>
          <p:cNvPr id="43" name="Graphic 42" descr="Explosion with solid fill">
            <a:extLst>
              <a:ext uri="{FF2B5EF4-FFF2-40B4-BE49-F238E27FC236}">
                <a16:creationId xmlns:a16="http://schemas.microsoft.com/office/drawing/2014/main" id="{FBE0BF10-D9EA-4C0B-9D1E-460FD8F587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65795" y="4367391"/>
            <a:ext cx="432000" cy="432000"/>
          </a:xfrm>
          <a:prstGeom prst="rect">
            <a:avLst/>
          </a:prstGeom>
        </p:spPr>
      </p:pic>
      <p:pic>
        <p:nvPicPr>
          <p:cNvPr id="45" name="Graphic 44" descr="Megaphone1 with solid fill">
            <a:extLst>
              <a:ext uri="{FF2B5EF4-FFF2-40B4-BE49-F238E27FC236}">
                <a16:creationId xmlns:a16="http://schemas.microsoft.com/office/drawing/2014/main" id="{5B569C07-CAFF-4B06-AE44-DE047692FC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33092" y="4752972"/>
            <a:ext cx="216000" cy="216000"/>
          </a:xfrm>
          <a:prstGeom prst="rect">
            <a:avLst/>
          </a:prstGeom>
        </p:spPr>
      </p:pic>
      <p:pic>
        <p:nvPicPr>
          <p:cNvPr id="46" name="Graphic 45" descr="Explosion with solid fill">
            <a:extLst>
              <a:ext uri="{FF2B5EF4-FFF2-40B4-BE49-F238E27FC236}">
                <a16:creationId xmlns:a16="http://schemas.microsoft.com/office/drawing/2014/main" id="{E13643C8-2D9A-4806-A80F-6F29C079FD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6020" y="4693077"/>
            <a:ext cx="432000" cy="432000"/>
          </a:xfrm>
          <a:prstGeom prst="rect">
            <a:avLst/>
          </a:prstGeom>
        </p:spPr>
      </p:pic>
      <p:pic>
        <p:nvPicPr>
          <p:cNvPr id="47" name="Graphic 46" descr="Megaphone1 with solid fill">
            <a:extLst>
              <a:ext uri="{FF2B5EF4-FFF2-40B4-BE49-F238E27FC236}">
                <a16:creationId xmlns:a16="http://schemas.microsoft.com/office/drawing/2014/main" id="{36F8FF20-86BD-4C39-A07F-BC5D44A5D8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54204" y="4623259"/>
            <a:ext cx="324000" cy="324000"/>
          </a:xfrm>
          <a:prstGeom prst="rect">
            <a:avLst/>
          </a:prstGeom>
        </p:spPr>
      </p:pic>
      <p:pic>
        <p:nvPicPr>
          <p:cNvPr id="48" name="Graphic 47" descr="Megaphone1 with solid fill">
            <a:extLst>
              <a:ext uri="{FF2B5EF4-FFF2-40B4-BE49-F238E27FC236}">
                <a16:creationId xmlns:a16="http://schemas.microsoft.com/office/drawing/2014/main" id="{B42ED2CD-021E-45C5-A6A0-AFA0D1641A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8204" y="5240951"/>
            <a:ext cx="216000" cy="216000"/>
          </a:xfrm>
          <a:prstGeom prst="rect">
            <a:avLst/>
          </a:prstGeom>
        </p:spPr>
      </p:pic>
      <p:pic>
        <p:nvPicPr>
          <p:cNvPr id="49" name="Graphic 48" descr="Megaphone1 with solid fill">
            <a:extLst>
              <a:ext uri="{FF2B5EF4-FFF2-40B4-BE49-F238E27FC236}">
                <a16:creationId xmlns:a16="http://schemas.microsoft.com/office/drawing/2014/main" id="{A9DF4765-CD09-4F84-80AA-E13F9581F3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7972" y="5237861"/>
            <a:ext cx="324000" cy="324000"/>
          </a:xfrm>
          <a:prstGeom prst="rect">
            <a:avLst/>
          </a:prstGeom>
        </p:spPr>
      </p:pic>
      <p:pic>
        <p:nvPicPr>
          <p:cNvPr id="50" name="Graphic 49" descr="Megaphone1 with solid fill">
            <a:extLst>
              <a:ext uri="{FF2B5EF4-FFF2-40B4-BE49-F238E27FC236}">
                <a16:creationId xmlns:a16="http://schemas.microsoft.com/office/drawing/2014/main" id="{00E1FB42-92EE-4FCE-A67A-112E0F7FE7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86231" y="5294316"/>
            <a:ext cx="216000" cy="216000"/>
          </a:xfrm>
          <a:prstGeom prst="rect">
            <a:avLst/>
          </a:prstGeom>
        </p:spPr>
      </p:pic>
      <p:pic>
        <p:nvPicPr>
          <p:cNvPr id="51" name="Graphic 50" descr="Megaphone1 with solid fill">
            <a:extLst>
              <a:ext uri="{FF2B5EF4-FFF2-40B4-BE49-F238E27FC236}">
                <a16:creationId xmlns:a16="http://schemas.microsoft.com/office/drawing/2014/main" id="{3187F14F-08EE-44A0-950A-93A38E50E4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73881" y="5351958"/>
            <a:ext cx="324000" cy="324000"/>
          </a:xfrm>
          <a:prstGeom prst="rect">
            <a:avLst/>
          </a:prstGeom>
        </p:spPr>
      </p:pic>
      <p:pic>
        <p:nvPicPr>
          <p:cNvPr id="52" name="Graphic 51" descr="Users with solid fill">
            <a:extLst>
              <a:ext uri="{FF2B5EF4-FFF2-40B4-BE49-F238E27FC236}">
                <a16:creationId xmlns:a16="http://schemas.microsoft.com/office/drawing/2014/main" id="{1F334815-4DBD-46DA-844B-ECD1236E9C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41670" y="5342029"/>
            <a:ext cx="432000" cy="432000"/>
          </a:xfrm>
          <a:prstGeom prst="rect">
            <a:avLst/>
          </a:prstGeom>
        </p:spPr>
      </p:pic>
      <p:pic>
        <p:nvPicPr>
          <p:cNvPr id="53" name="Graphic 52" descr="Megaphone1 with solid fill">
            <a:extLst>
              <a:ext uri="{FF2B5EF4-FFF2-40B4-BE49-F238E27FC236}">
                <a16:creationId xmlns:a16="http://schemas.microsoft.com/office/drawing/2014/main" id="{2B51E9CD-1C04-4D39-9221-A6E50A5639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57680" y="5702439"/>
            <a:ext cx="216000" cy="216000"/>
          </a:xfrm>
          <a:prstGeom prst="rect">
            <a:avLst/>
          </a:prstGeom>
        </p:spPr>
      </p:pic>
      <p:pic>
        <p:nvPicPr>
          <p:cNvPr id="54" name="Graphic 53" descr="Megaphone1 with solid fill">
            <a:extLst>
              <a:ext uri="{FF2B5EF4-FFF2-40B4-BE49-F238E27FC236}">
                <a16:creationId xmlns:a16="http://schemas.microsoft.com/office/drawing/2014/main" id="{1DB20A60-E9D1-4ED8-A3A6-92D68AE6D3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60914" y="5675286"/>
            <a:ext cx="216000" cy="216000"/>
          </a:xfrm>
          <a:prstGeom prst="rect">
            <a:avLst/>
          </a:prstGeom>
        </p:spPr>
      </p:pic>
      <p:pic>
        <p:nvPicPr>
          <p:cNvPr id="55" name="Graphic 54" descr="Megaphone1 with solid fill">
            <a:extLst>
              <a:ext uri="{FF2B5EF4-FFF2-40B4-BE49-F238E27FC236}">
                <a16:creationId xmlns:a16="http://schemas.microsoft.com/office/drawing/2014/main" id="{FB69EF1F-73C5-4E63-9FAF-C4434AFD58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5386" y="5881050"/>
            <a:ext cx="216000" cy="216000"/>
          </a:xfrm>
          <a:prstGeom prst="rect">
            <a:avLst/>
          </a:prstGeom>
        </p:spPr>
      </p:pic>
      <p:pic>
        <p:nvPicPr>
          <p:cNvPr id="56" name="Graphic 55" descr="Megaphone1 with solid fill">
            <a:extLst>
              <a:ext uri="{FF2B5EF4-FFF2-40B4-BE49-F238E27FC236}">
                <a16:creationId xmlns:a16="http://schemas.microsoft.com/office/drawing/2014/main" id="{984D03D0-18F4-48F5-9B3F-E4339B6096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3255" y="6046980"/>
            <a:ext cx="216000" cy="216000"/>
          </a:xfrm>
          <a:prstGeom prst="rect">
            <a:avLst/>
          </a:prstGeom>
        </p:spPr>
      </p:pic>
      <p:pic>
        <p:nvPicPr>
          <p:cNvPr id="57" name="Graphic 56" descr="Megaphone1 with solid fill">
            <a:extLst>
              <a:ext uri="{FF2B5EF4-FFF2-40B4-BE49-F238E27FC236}">
                <a16:creationId xmlns:a16="http://schemas.microsoft.com/office/drawing/2014/main" id="{50054CF9-15FF-42C5-8708-7538A95BC4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03680" y="2125174"/>
            <a:ext cx="324000" cy="324000"/>
          </a:xfrm>
          <a:prstGeom prst="rect">
            <a:avLst/>
          </a:prstGeom>
        </p:spPr>
      </p:pic>
      <p:sp>
        <p:nvSpPr>
          <p:cNvPr id="64" name="Freeform: Shape 63">
            <a:extLst>
              <a:ext uri="{FF2B5EF4-FFF2-40B4-BE49-F238E27FC236}">
                <a16:creationId xmlns:a16="http://schemas.microsoft.com/office/drawing/2014/main" id="{17A28B63-F890-4D0C-81CA-D6EBB1C024D6}"/>
              </a:ext>
            </a:extLst>
          </p:cNvPr>
          <p:cNvSpPr/>
          <p:nvPr/>
        </p:nvSpPr>
        <p:spPr>
          <a:xfrm>
            <a:off x="10058306" y="2416196"/>
            <a:ext cx="194193" cy="939802"/>
          </a:xfrm>
          <a:custGeom>
            <a:avLst/>
            <a:gdLst>
              <a:gd name="connsiteX0" fmla="*/ 133318 w 194193"/>
              <a:gd name="connsiteY0" fmla="*/ 0 h 939802"/>
              <a:gd name="connsiteX1" fmla="*/ 103040 w 194193"/>
              <a:gd name="connsiteY1" fmla="*/ 6056 h 939802"/>
              <a:gd name="connsiteX2" fmla="*/ 72762 w 194193"/>
              <a:gd name="connsiteY2" fmla="*/ 24223 h 939802"/>
              <a:gd name="connsiteX3" fmla="*/ 54595 w 194193"/>
              <a:gd name="connsiteY3" fmla="*/ 30278 h 939802"/>
              <a:gd name="connsiteX4" fmla="*/ 42483 w 194193"/>
              <a:gd name="connsiteY4" fmla="*/ 54501 h 939802"/>
              <a:gd name="connsiteX5" fmla="*/ 48539 w 194193"/>
              <a:gd name="connsiteY5" fmla="*/ 78723 h 939802"/>
              <a:gd name="connsiteX6" fmla="*/ 133318 w 194193"/>
              <a:gd name="connsiteY6" fmla="*/ 115057 h 939802"/>
              <a:gd name="connsiteX7" fmla="*/ 151485 w 194193"/>
              <a:gd name="connsiteY7" fmla="*/ 127168 h 939802"/>
              <a:gd name="connsiteX8" fmla="*/ 181763 w 194193"/>
              <a:gd name="connsiteY8" fmla="*/ 181669 h 939802"/>
              <a:gd name="connsiteX9" fmla="*/ 157540 w 194193"/>
              <a:gd name="connsiteY9" fmla="*/ 236170 h 939802"/>
              <a:gd name="connsiteX10" fmla="*/ 127262 w 194193"/>
              <a:gd name="connsiteY10" fmla="*/ 248281 h 939802"/>
              <a:gd name="connsiteX11" fmla="*/ 18261 w 194193"/>
              <a:gd name="connsiteY11" fmla="*/ 260392 h 939802"/>
              <a:gd name="connsiteX12" fmla="*/ 94 w 194193"/>
              <a:gd name="connsiteY12" fmla="*/ 296726 h 939802"/>
              <a:gd name="connsiteX13" fmla="*/ 24317 w 194193"/>
              <a:gd name="connsiteY13" fmla="*/ 320948 h 939802"/>
              <a:gd name="connsiteX14" fmla="*/ 96984 w 194193"/>
              <a:gd name="connsiteY14" fmla="*/ 351227 h 939802"/>
              <a:gd name="connsiteX15" fmla="*/ 139373 w 194193"/>
              <a:gd name="connsiteY15" fmla="*/ 375449 h 939802"/>
              <a:gd name="connsiteX16" fmla="*/ 169652 w 194193"/>
              <a:gd name="connsiteY16" fmla="*/ 387560 h 939802"/>
              <a:gd name="connsiteX17" fmla="*/ 175707 w 194193"/>
              <a:gd name="connsiteY17" fmla="*/ 417838 h 939802"/>
              <a:gd name="connsiteX18" fmla="*/ 169652 w 194193"/>
              <a:gd name="connsiteY18" fmla="*/ 466283 h 939802"/>
              <a:gd name="connsiteX19" fmla="*/ 30372 w 194193"/>
              <a:gd name="connsiteY19" fmla="*/ 502617 h 939802"/>
              <a:gd name="connsiteX20" fmla="*/ 12205 w 194193"/>
              <a:gd name="connsiteY20" fmla="*/ 514729 h 939802"/>
              <a:gd name="connsiteX21" fmla="*/ 18261 w 194193"/>
              <a:gd name="connsiteY21" fmla="*/ 563174 h 939802"/>
              <a:gd name="connsiteX22" fmla="*/ 48539 w 194193"/>
              <a:gd name="connsiteY22" fmla="*/ 587396 h 939802"/>
              <a:gd name="connsiteX23" fmla="*/ 96984 w 194193"/>
              <a:gd name="connsiteY23" fmla="*/ 617674 h 939802"/>
              <a:gd name="connsiteX24" fmla="*/ 139373 w 194193"/>
              <a:gd name="connsiteY24" fmla="*/ 629785 h 939802"/>
              <a:gd name="connsiteX25" fmla="*/ 175707 w 194193"/>
              <a:gd name="connsiteY25" fmla="*/ 641897 h 939802"/>
              <a:gd name="connsiteX26" fmla="*/ 187819 w 194193"/>
              <a:gd name="connsiteY26" fmla="*/ 654008 h 939802"/>
              <a:gd name="connsiteX27" fmla="*/ 181763 w 194193"/>
              <a:gd name="connsiteY27" fmla="*/ 714564 h 939802"/>
              <a:gd name="connsiteX28" fmla="*/ 145429 w 194193"/>
              <a:gd name="connsiteY28" fmla="*/ 738787 h 939802"/>
              <a:gd name="connsiteX29" fmla="*/ 54595 w 194193"/>
              <a:gd name="connsiteY29" fmla="*/ 744842 h 939802"/>
              <a:gd name="connsiteX30" fmla="*/ 42483 w 194193"/>
              <a:gd name="connsiteY30" fmla="*/ 756954 h 939802"/>
              <a:gd name="connsiteX31" fmla="*/ 24317 w 194193"/>
              <a:gd name="connsiteY31" fmla="*/ 787232 h 939802"/>
              <a:gd name="connsiteX32" fmla="*/ 78817 w 194193"/>
              <a:gd name="connsiteY32" fmla="*/ 853844 h 939802"/>
              <a:gd name="connsiteX33" fmla="*/ 133318 w 194193"/>
              <a:gd name="connsiteY33" fmla="*/ 920456 h 939802"/>
              <a:gd name="connsiteX34" fmla="*/ 139373 w 194193"/>
              <a:gd name="connsiteY34" fmla="*/ 938623 h 939802"/>
              <a:gd name="connsiteX35" fmla="*/ 139373 w 194193"/>
              <a:gd name="connsiteY35" fmla="*/ 859899 h 939802"/>
              <a:gd name="connsiteX36" fmla="*/ 133318 w 194193"/>
              <a:gd name="connsiteY36" fmla="*/ 841732 h 93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4193" h="939802">
                <a:moveTo>
                  <a:pt x="133318" y="0"/>
                </a:moveTo>
                <a:cubicBezTo>
                  <a:pt x="123225" y="2019"/>
                  <a:pt x="112596" y="2233"/>
                  <a:pt x="103040" y="6056"/>
                </a:cubicBezTo>
                <a:cubicBezTo>
                  <a:pt x="92112" y="10427"/>
                  <a:pt x="83289" y="18959"/>
                  <a:pt x="72762" y="24223"/>
                </a:cubicBezTo>
                <a:cubicBezTo>
                  <a:pt x="67053" y="27078"/>
                  <a:pt x="60651" y="28260"/>
                  <a:pt x="54595" y="30278"/>
                </a:cubicBezTo>
                <a:cubicBezTo>
                  <a:pt x="50558" y="38352"/>
                  <a:pt x="43603" y="45543"/>
                  <a:pt x="42483" y="54501"/>
                </a:cubicBezTo>
                <a:cubicBezTo>
                  <a:pt x="41451" y="62759"/>
                  <a:pt x="42098" y="73453"/>
                  <a:pt x="48539" y="78723"/>
                </a:cubicBezTo>
                <a:cubicBezTo>
                  <a:pt x="78459" y="103203"/>
                  <a:pt x="101245" y="107038"/>
                  <a:pt x="133318" y="115057"/>
                </a:cubicBezTo>
                <a:cubicBezTo>
                  <a:pt x="139374" y="119094"/>
                  <a:pt x="146339" y="122022"/>
                  <a:pt x="151485" y="127168"/>
                </a:cubicBezTo>
                <a:cubicBezTo>
                  <a:pt x="170687" y="146370"/>
                  <a:pt x="171813" y="156793"/>
                  <a:pt x="181763" y="181669"/>
                </a:cubicBezTo>
                <a:cubicBezTo>
                  <a:pt x="173689" y="199836"/>
                  <a:pt x="170129" y="220783"/>
                  <a:pt x="157540" y="236170"/>
                </a:cubicBezTo>
                <a:cubicBezTo>
                  <a:pt x="150657" y="244583"/>
                  <a:pt x="137674" y="245158"/>
                  <a:pt x="127262" y="248281"/>
                </a:cubicBezTo>
                <a:cubicBezTo>
                  <a:pt x="96322" y="257563"/>
                  <a:pt x="42948" y="258493"/>
                  <a:pt x="18261" y="260392"/>
                </a:cubicBezTo>
                <a:cubicBezTo>
                  <a:pt x="12205" y="272503"/>
                  <a:pt x="-1253" y="283252"/>
                  <a:pt x="94" y="296726"/>
                </a:cubicBezTo>
                <a:cubicBezTo>
                  <a:pt x="1230" y="308088"/>
                  <a:pt x="15401" y="313815"/>
                  <a:pt x="24317" y="320948"/>
                </a:cubicBezTo>
                <a:cubicBezTo>
                  <a:pt x="61068" y="350349"/>
                  <a:pt x="54557" y="344156"/>
                  <a:pt x="96984" y="351227"/>
                </a:cubicBezTo>
                <a:cubicBezTo>
                  <a:pt x="111114" y="359301"/>
                  <a:pt x="124817" y="368171"/>
                  <a:pt x="139373" y="375449"/>
                </a:cubicBezTo>
                <a:cubicBezTo>
                  <a:pt x="149096" y="380310"/>
                  <a:pt x="162578" y="379307"/>
                  <a:pt x="169652" y="387560"/>
                </a:cubicBezTo>
                <a:cubicBezTo>
                  <a:pt x="176350" y="395375"/>
                  <a:pt x="173689" y="407745"/>
                  <a:pt x="175707" y="417838"/>
                </a:cubicBezTo>
                <a:cubicBezTo>
                  <a:pt x="173689" y="433986"/>
                  <a:pt x="180690" y="454325"/>
                  <a:pt x="169652" y="466283"/>
                </a:cubicBezTo>
                <a:cubicBezTo>
                  <a:pt x="136710" y="501971"/>
                  <a:pt x="71740" y="499170"/>
                  <a:pt x="30372" y="502617"/>
                </a:cubicBezTo>
                <a:cubicBezTo>
                  <a:pt x="24316" y="506654"/>
                  <a:pt x="16752" y="509046"/>
                  <a:pt x="12205" y="514729"/>
                </a:cubicBezTo>
                <a:cubicBezTo>
                  <a:pt x="233" y="529694"/>
                  <a:pt x="8002" y="549984"/>
                  <a:pt x="18261" y="563174"/>
                </a:cubicBezTo>
                <a:cubicBezTo>
                  <a:pt x="26196" y="573376"/>
                  <a:pt x="37912" y="580039"/>
                  <a:pt x="48539" y="587396"/>
                </a:cubicBezTo>
                <a:cubicBezTo>
                  <a:pt x="64196" y="598235"/>
                  <a:pt x="79728" y="609621"/>
                  <a:pt x="96984" y="617674"/>
                </a:cubicBezTo>
                <a:cubicBezTo>
                  <a:pt x="110300" y="623888"/>
                  <a:pt x="125328" y="625463"/>
                  <a:pt x="139373" y="629785"/>
                </a:cubicBezTo>
                <a:cubicBezTo>
                  <a:pt x="151575" y="633540"/>
                  <a:pt x="163596" y="637860"/>
                  <a:pt x="175707" y="641897"/>
                </a:cubicBezTo>
                <a:cubicBezTo>
                  <a:pt x="179744" y="645934"/>
                  <a:pt x="184882" y="649112"/>
                  <a:pt x="187819" y="654008"/>
                </a:cubicBezTo>
                <a:cubicBezTo>
                  <a:pt x="199005" y="672652"/>
                  <a:pt x="194512" y="697035"/>
                  <a:pt x="181763" y="714564"/>
                </a:cubicBezTo>
                <a:cubicBezTo>
                  <a:pt x="173202" y="726336"/>
                  <a:pt x="159589" y="735416"/>
                  <a:pt x="145429" y="738787"/>
                </a:cubicBezTo>
                <a:cubicBezTo>
                  <a:pt x="115909" y="745816"/>
                  <a:pt x="84873" y="742824"/>
                  <a:pt x="54595" y="744842"/>
                </a:cubicBezTo>
                <a:cubicBezTo>
                  <a:pt x="50558" y="748879"/>
                  <a:pt x="45802" y="752308"/>
                  <a:pt x="42483" y="756954"/>
                </a:cubicBezTo>
                <a:cubicBezTo>
                  <a:pt x="35642" y="766532"/>
                  <a:pt x="25488" y="775521"/>
                  <a:pt x="24317" y="787232"/>
                </a:cubicBezTo>
                <a:cubicBezTo>
                  <a:pt x="21339" y="817014"/>
                  <a:pt x="65840" y="840867"/>
                  <a:pt x="78817" y="853844"/>
                </a:cubicBezTo>
                <a:cubicBezTo>
                  <a:pt x="100272" y="875299"/>
                  <a:pt x="115617" y="896854"/>
                  <a:pt x="133318" y="920456"/>
                </a:cubicBezTo>
                <a:cubicBezTo>
                  <a:pt x="135336" y="926512"/>
                  <a:pt x="137002" y="944550"/>
                  <a:pt x="139373" y="938623"/>
                </a:cubicBezTo>
                <a:cubicBezTo>
                  <a:pt x="150661" y="910403"/>
                  <a:pt x="146119" y="886885"/>
                  <a:pt x="139373" y="859899"/>
                </a:cubicBezTo>
                <a:cubicBezTo>
                  <a:pt x="137825" y="853706"/>
                  <a:pt x="133318" y="841732"/>
                  <a:pt x="133318" y="84173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5" name="Graphic 64" descr="Users with solid fill">
            <a:extLst>
              <a:ext uri="{FF2B5EF4-FFF2-40B4-BE49-F238E27FC236}">
                <a16:creationId xmlns:a16="http://schemas.microsoft.com/office/drawing/2014/main" id="{8A0788B9-4E03-4075-8580-42EA60A53E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51169" y="5078316"/>
            <a:ext cx="432000" cy="432000"/>
          </a:xfrm>
          <a:prstGeom prst="rect">
            <a:avLst/>
          </a:prstGeom>
        </p:spPr>
      </p:pic>
      <p:sp>
        <p:nvSpPr>
          <p:cNvPr id="3" name="Speech Bubble: Rectangle 2">
            <a:extLst>
              <a:ext uri="{FF2B5EF4-FFF2-40B4-BE49-F238E27FC236}">
                <a16:creationId xmlns:a16="http://schemas.microsoft.com/office/drawing/2014/main" id="{CCE0A784-0F39-4E74-9766-F94242A51AD2}"/>
              </a:ext>
            </a:extLst>
          </p:cNvPr>
          <p:cNvSpPr/>
          <p:nvPr/>
        </p:nvSpPr>
        <p:spPr>
          <a:xfrm>
            <a:off x="205740" y="3267000"/>
            <a:ext cx="1451610" cy="612648"/>
          </a:xfrm>
          <a:prstGeom prst="wedgeRectCallout">
            <a:avLst>
              <a:gd name="adj1" fmla="val 224354"/>
              <a:gd name="adj2" fmla="val 157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«freies Toggenburg»</a:t>
            </a:r>
          </a:p>
        </p:txBody>
      </p:sp>
    </p:spTree>
    <p:extLst>
      <p:ext uri="{BB962C8B-B14F-4D97-AF65-F5344CB8AC3E}">
        <p14:creationId xmlns:p14="http://schemas.microsoft.com/office/powerpoint/2010/main" val="2314867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DF3D6-E829-48CA-AF41-59D6381D676F}"/>
              </a:ext>
            </a:extLst>
          </p:cNvPr>
          <p:cNvSpPr>
            <a:spLocks noGrp="1"/>
          </p:cNvSpPr>
          <p:nvPr>
            <p:ph type="title"/>
          </p:nvPr>
        </p:nvSpPr>
        <p:spPr>
          <a:xfrm>
            <a:off x="517870" y="978409"/>
            <a:ext cx="5021182" cy="2613772"/>
          </a:xfrm>
        </p:spPr>
        <p:txBody>
          <a:bodyPr/>
          <a:lstStyle/>
          <a:p>
            <a:r>
              <a:rPr lang="de-CH" dirty="0"/>
              <a:t>Wandel in der Landwirtschaft</a:t>
            </a:r>
          </a:p>
        </p:txBody>
      </p:sp>
      <p:sp>
        <p:nvSpPr>
          <p:cNvPr id="4" name="Inhaltsplatzhalter 3">
            <a:extLst>
              <a:ext uri="{FF2B5EF4-FFF2-40B4-BE49-F238E27FC236}">
                <a16:creationId xmlns:a16="http://schemas.microsoft.com/office/drawing/2014/main" id="{BBD9F07B-E20A-4AD0-AC0B-419E1038971D}"/>
              </a:ext>
            </a:extLst>
          </p:cNvPr>
          <p:cNvSpPr>
            <a:spLocks noGrp="1"/>
          </p:cNvSpPr>
          <p:nvPr>
            <p:ph sz="half" idx="2"/>
          </p:nvPr>
        </p:nvSpPr>
        <p:spPr>
          <a:xfrm>
            <a:off x="566424" y="3896169"/>
            <a:ext cx="11107705" cy="2454538"/>
          </a:xfrm>
          <a:ln/>
        </p:spPr>
        <p:style>
          <a:lnRef idx="2">
            <a:schemeClr val="accent6"/>
          </a:lnRef>
          <a:fillRef idx="1">
            <a:schemeClr val="lt1"/>
          </a:fillRef>
          <a:effectRef idx="0">
            <a:schemeClr val="accent6"/>
          </a:effectRef>
          <a:fontRef idx="minor">
            <a:schemeClr val="dk1"/>
          </a:fontRef>
        </p:style>
        <p:txBody>
          <a:bodyPr>
            <a:normAutofit/>
          </a:bodyPr>
          <a:lstStyle/>
          <a:p>
            <a:r>
              <a:rPr lang="de-CH" sz="2400" i="1" dirty="0"/>
              <a:t>Verordnung über die Benutzung der Toggenburger Voralpen, 1655:</a:t>
            </a:r>
            <a:endParaRPr lang="de-CH" sz="2400" dirty="0"/>
          </a:p>
          <a:p>
            <a:r>
              <a:rPr lang="de-CH" sz="2400" dirty="0"/>
              <a:t>"</a:t>
            </a:r>
            <a:r>
              <a:rPr lang="de-CH" sz="2400" dirty="0" err="1"/>
              <a:t>sol</a:t>
            </a:r>
            <a:r>
              <a:rPr lang="de-CH" sz="2400" dirty="0"/>
              <a:t> einer </a:t>
            </a:r>
            <a:r>
              <a:rPr lang="de-CH" sz="2400" b="1" dirty="0"/>
              <a:t>nicht in mehr </a:t>
            </a:r>
            <a:r>
              <a:rPr lang="de-CH" sz="2400" b="1" dirty="0" err="1"/>
              <a:t>dan</a:t>
            </a:r>
            <a:r>
              <a:rPr lang="de-CH" sz="2400" b="1" dirty="0"/>
              <a:t> in ein </a:t>
            </a:r>
            <a:r>
              <a:rPr lang="de-CH" sz="2400" b="1" dirty="0" err="1"/>
              <a:t>voralp</a:t>
            </a:r>
            <a:r>
              <a:rPr lang="de-CH" sz="2400" b="1" dirty="0"/>
              <a:t> </a:t>
            </a:r>
            <a:r>
              <a:rPr lang="de-CH" sz="2400" dirty="0"/>
              <a:t>fahren, auch kein andere </a:t>
            </a:r>
            <a:r>
              <a:rPr lang="de-CH" sz="2400" dirty="0" err="1"/>
              <a:t>vich</a:t>
            </a:r>
            <a:r>
              <a:rPr lang="de-CH" sz="2400" dirty="0"/>
              <a:t> </a:t>
            </a:r>
            <a:r>
              <a:rPr lang="de-CH" sz="2400" b="1" dirty="0" err="1"/>
              <a:t>dan</a:t>
            </a:r>
            <a:r>
              <a:rPr lang="de-CH" sz="2400" b="1" dirty="0"/>
              <a:t> sein </a:t>
            </a:r>
            <a:r>
              <a:rPr lang="de-CH" sz="2400" b="1" dirty="0" err="1"/>
              <a:t>aigen</a:t>
            </a:r>
            <a:r>
              <a:rPr lang="de-CH" sz="2400" b="1" dirty="0"/>
              <a:t>, so er </a:t>
            </a:r>
            <a:r>
              <a:rPr lang="de-CH" sz="2400" b="1" dirty="0" err="1"/>
              <a:t>gewinthereet</a:t>
            </a:r>
            <a:r>
              <a:rPr lang="de-CH" sz="2400" dirty="0"/>
              <a:t>, </a:t>
            </a:r>
            <a:r>
              <a:rPr lang="de-CH" sz="2400" dirty="0" err="1"/>
              <a:t>ufftreiben</a:t>
            </a:r>
            <a:r>
              <a:rPr lang="de-CH" sz="2400" dirty="0"/>
              <a:t>, </a:t>
            </a:r>
            <a:r>
              <a:rPr lang="de-CH" sz="2400" dirty="0" err="1"/>
              <a:t>iedoch</a:t>
            </a:r>
            <a:r>
              <a:rPr lang="de-CH" sz="2400" dirty="0"/>
              <a:t> </a:t>
            </a:r>
            <a:r>
              <a:rPr lang="de-CH" sz="2400" dirty="0" err="1"/>
              <a:t>ihro</a:t>
            </a:r>
            <a:r>
              <a:rPr lang="de-CH" sz="2400" dirty="0"/>
              <a:t> </a:t>
            </a:r>
            <a:r>
              <a:rPr lang="de-CH" sz="2400" dirty="0" err="1"/>
              <a:t>hochfürstl</a:t>
            </a:r>
            <a:r>
              <a:rPr lang="de-CH" sz="2400" dirty="0"/>
              <a:t>. Gnaden </a:t>
            </a:r>
            <a:r>
              <a:rPr lang="de-CH" sz="2400" dirty="0" err="1"/>
              <a:t>ihro</a:t>
            </a:r>
            <a:r>
              <a:rPr lang="de-CH" sz="2400" dirty="0"/>
              <a:t> </a:t>
            </a:r>
            <a:r>
              <a:rPr lang="de-CH" sz="2400" dirty="0" err="1"/>
              <a:t>hierbey</a:t>
            </a:r>
            <a:r>
              <a:rPr lang="de-CH" sz="2400" dirty="0"/>
              <a:t> </a:t>
            </a:r>
            <a:r>
              <a:rPr lang="de-CH" sz="2400" dirty="0" err="1"/>
              <a:t>vorbehaltendt</a:t>
            </a:r>
            <a:r>
              <a:rPr lang="de-CH" sz="2400" dirty="0"/>
              <a:t>, </a:t>
            </a:r>
            <a:r>
              <a:rPr lang="de-CH" sz="2400" b="1" dirty="0"/>
              <a:t>der armen halber</a:t>
            </a:r>
            <a:r>
              <a:rPr lang="de-CH" sz="2400" dirty="0"/>
              <a:t>, </a:t>
            </a:r>
            <a:r>
              <a:rPr lang="de-CH" sz="2400" dirty="0" err="1"/>
              <a:t>wan</a:t>
            </a:r>
            <a:r>
              <a:rPr lang="de-CH" sz="2400" dirty="0"/>
              <a:t> sich eine oder andere </a:t>
            </a:r>
            <a:r>
              <a:rPr lang="de-CH" sz="2400" dirty="0" err="1"/>
              <a:t>unterthänig</a:t>
            </a:r>
            <a:r>
              <a:rPr lang="de-CH" sz="2400" dirty="0"/>
              <a:t> anmelden werden, andren </a:t>
            </a:r>
            <a:r>
              <a:rPr lang="de-CH" sz="2400" dirty="0" err="1"/>
              <a:t>verordnung</a:t>
            </a:r>
            <a:r>
              <a:rPr lang="de-CH" sz="2400" dirty="0"/>
              <a:t> </a:t>
            </a:r>
            <a:r>
              <a:rPr lang="de-CH" sz="2400" dirty="0" err="1"/>
              <a:t>zuothuon</a:t>
            </a:r>
            <a:r>
              <a:rPr lang="de-CH" sz="2400" dirty="0"/>
              <a:t>."</a:t>
            </a:r>
          </a:p>
        </p:txBody>
      </p:sp>
      <p:pic>
        <p:nvPicPr>
          <p:cNvPr id="6" name="Picture 5">
            <a:extLst>
              <a:ext uri="{FF2B5EF4-FFF2-40B4-BE49-F238E27FC236}">
                <a16:creationId xmlns:a16="http://schemas.microsoft.com/office/drawing/2014/main" id="{5EA0C77F-2566-4DA5-9F84-97FF2FBC3F79}"/>
              </a:ext>
            </a:extLst>
          </p:cNvPr>
          <p:cNvPicPr>
            <a:picLocks noChangeAspect="1"/>
          </p:cNvPicPr>
          <p:nvPr/>
        </p:nvPicPr>
        <p:blipFill>
          <a:blip r:embed="rId3"/>
          <a:stretch>
            <a:fillRect/>
          </a:stretch>
        </p:blipFill>
        <p:spPr>
          <a:xfrm>
            <a:off x="5940080" y="507293"/>
            <a:ext cx="5734050" cy="1545519"/>
          </a:xfrm>
          <a:prstGeom prst="rect">
            <a:avLst/>
          </a:prstGeom>
        </p:spPr>
      </p:pic>
      <p:pic>
        <p:nvPicPr>
          <p:cNvPr id="8" name="Picture 7">
            <a:extLst>
              <a:ext uri="{FF2B5EF4-FFF2-40B4-BE49-F238E27FC236}">
                <a16:creationId xmlns:a16="http://schemas.microsoft.com/office/drawing/2014/main" id="{9ECF4434-863A-4672-8F09-FB6F268FAB99}"/>
              </a:ext>
            </a:extLst>
          </p:cNvPr>
          <p:cNvPicPr>
            <a:picLocks noChangeAspect="1"/>
          </p:cNvPicPr>
          <p:nvPr/>
        </p:nvPicPr>
        <p:blipFill>
          <a:blip r:embed="rId4"/>
          <a:stretch>
            <a:fillRect/>
          </a:stretch>
        </p:blipFill>
        <p:spPr>
          <a:xfrm>
            <a:off x="5940080" y="2135441"/>
            <a:ext cx="5726875" cy="1456739"/>
          </a:xfrm>
          <a:prstGeom prst="rect">
            <a:avLst/>
          </a:prstGeom>
        </p:spPr>
      </p:pic>
    </p:spTree>
    <p:extLst>
      <p:ext uri="{BB962C8B-B14F-4D97-AF65-F5344CB8AC3E}">
        <p14:creationId xmlns:p14="http://schemas.microsoft.com/office/powerpoint/2010/main" val="413599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5C5E7-C354-417C-A46D-28AE0A475399}"/>
              </a:ext>
            </a:extLst>
          </p:cNvPr>
          <p:cNvSpPr>
            <a:spLocks noGrp="1"/>
          </p:cNvSpPr>
          <p:nvPr>
            <p:ph type="title"/>
          </p:nvPr>
        </p:nvSpPr>
        <p:spPr/>
        <p:txBody>
          <a:bodyPr/>
          <a:lstStyle/>
          <a:p>
            <a:r>
              <a:rPr lang="de-CH" dirty="0"/>
              <a:t>Gewerbe und Märkte</a:t>
            </a:r>
          </a:p>
        </p:txBody>
      </p:sp>
      <p:sp>
        <p:nvSpPr>
          <p:cNvPr id="4" name="Inhaltsplatzhalter 3">
            <a:extLst>
              <a:ext uri="{FF2B5EF4-FFF2-40B4-BE49-F238E27FC236}">
                <a16:creationId xmlns:a16="http://schemas.microsoft.com/office/drawing/2014/main" id="{2FB02133-04C9-456E-B6F2-ABB1989EA592}"/>
              </a:ext>
            </a:extLst>
          </p:cNvPr>
          <p:cNvSpPr>
            <a:spLocks noGrp="1"/>
          </p:cNvSpPr>
          <p:nvPr>
            <p:ph sz="half" idx="2"/>
          </p:nvPr>
        </p:nvSpPr>
        <p:spPr>
          <a:xfrm>
            <a:off x="517870" y="3590783"/>
            <a:ext cx="10667201" cy="2808259"/>
          </a:xfrm>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r>
              <a:rPr lang="de-CH" i="1" dirty="0"/>
              <a:t>Lichtensteiger Handwerksmeister beklagen sich</a:t>
            </a:r>
            <a:br>
              <a:rPr lang="de-CH" i="1" dirty="0"/>
            </a:br>
            <a:r>
              <a:rPr lang="de-CH" i="1" dirty="0"/>
              <a:t> über Fremde, 1671:</a:t>
            </a:r>
            <a:endParaRPr lang="de-CH" dirty="0"/>
          </a:p>
          <a:p>
            <a:r>
              <a:rPr lang="de-CH" dirty="0"/>
              <a:t>"dass in dem Thurtal und anderswo ihre </a:t>
            </a:r>
            <a:r>
              <a:rPr lang="de-CH" dirty="0" err="1"/>
              <a:t>Handtwerchern</a:t>
            </a:r>
            <a:r>
              <a:rPr lang="de-CH" dirty="0"/>
              <a:t>, dass ist die </a:t>
            </a:r>
            <a:r>
              <a:rPr lang="de-CH" dirty="0" err="1"/>
              <a:t>Schwarzfarberey</a:t>
            </a:r>
            <a:r>
              <a:rPr lang="de-CH" dirty="0"/>
              <a:t>, </a:t>
            </a:r>
            <a:r>
              <a:rPr lang="de-CH" dirty="0" err="1"/>
              <a:t>Sattlerey</a:t>
            </a:r>
            <a:r>
              <a:rPr lang="de-CH" dirty="0"/>
              <a:t>, </a:t>
            </a:r>
            <a:r>
              <a:rPr lang="de-CH" dirty="0" err="1"/>
              <a:t>Kupferschmiderey</a:t>
            </a:r>
            <a:r>
              <a:rPr lang="de-CH" dirty="0"/>
              <a:t>, </a:t>
            </a:r>
            <a:r>
              <a:rPr lang="de-CH" dirty="0" err="1"/>
              <a:t>Kantigiesserey</a:t>
            </a:r>
            <a:r>
              <a:rPr lang="de-CH" dirty="0"/>
              <a:t>, </a:t>
            </a:r>
            <a:r>
              <a:rPr lang="de-CH" dirty="0" err="1"/>
              <a:t>Glasserey</a:t>
            </a:r>
            <a:r>
              <a:rPr lang="de-CH" dirty="0"/>
              <a:t>, </a:t>
            </a:r>
            <a:r>
              <a:rPr lang="de-CH" dirty="0" err="1"/>
              <a:t>Seckhellerey</a:t>
            </a:r>
            <a:r>
              <a:rPr lang="de-CH" dirty="0"/>
              <a:t> </a:t>
            </a:r>
            <a:r>
              <a:rPr lang="de-CH" dirty="0" err="1"/>
              <a:t>nit</a:t>
            </a:r>
            <a:r>
              <a:rPr lang="de-CH" dirty="0"/>
              <a:t> allein durch die </a:t>
            </a:r>
            <a:r>
              <a:rPr lang="de-CH" dirty="0" err="1"/>
              <a:t>Landtleuth</a:t>
            </a:r>
            <a:r>
              <a:rPr lang="de-CH" dirty="0"/>
              <a:t>, sondern </a:t>
            </a:r>
            <a:r>
              <a:rPr lang="de-CH" b="1" dirty="0"/>
              <a:t>durch </a:t>
            </a:r>
            <a:r>
              <a:rPr lang="de-CH" b="1" dirty="0" err="1"/>
              <a:t>frömbde</a:t>
            </a:r>
            <a:r>
              <a:rPr lang="de-CH" b="1" dirty="0"/>
              <a:t> </a:t>
            </a:r>
            <a:r>
              <a:rPr lang="de-CH" b="1" dirty="0" err="1"/>
              <a:t>usslendische</a:t>
            </a:r>
            <a:r>
              <a:rPr lang="de-CH" b="1" dirty="0"/>
              <a:t> haussierende </a:t>
            </a:r>
            <a:r>
              <a:rPr lang="de-CH" b="1" dirty="0" err="1"/>
              <a:t>Wältschen</a:t>
            </a:r>
            <a:r>
              <a:rPr lang="de-CH" b="1" dirty="0"/>
              <a:t> ganz </a:t>
            </a:r>
            <a:r>
              <a:rPr lang="de-CH" b="1" dirty="0" err="1"/>
              <a:t>verstümplet</a:t>
            </a:r>
            <a:r>
              <a:rPr lang="de-CH" b="1" dirty="0"/>
              <a:t> </a:t>
            </a:r>
            <a:r>
              <a:rPr lang="de-CH" dirty="0"/>
              <a:t>werden, also dass sie mit ihren </a:t>
            </a:r>
            <a:r>
              <a:rPr lang="de-CH" dirty="0" err="1"/>
              <a:t>handtwerkern</a:t>
            </a:r>
            <a:r>
              <a:rPr lang="de-CH" dirty="0"/>
              <a:t> </a:t>
            </a:r>
            <a:r>
              <a:rPr lang="de-CH" dirty="0" err="1"/>
              <a:t>nit</a:t>
            </a:r>
            <a:r>
              <a:rPr lang="de-CH" dirty="0"/>
              <a:t> mehr </a:t>
            </a:r>
            <a:r>
              <a:rPr lang="de-CH" dirty="0" err="1"/>
              <a:t>forthkhommen</a:t>
            </a:r>
            <a:r>
              <a:rPr lang="de-CH" dirty="0"/>
              <a:t> </a:t>
            </a:r>
            <a:r>
              <a:rPr lang="de-CH" dirty="0" err="1"/>
              <a:t>khönnen</a:t>
            </a:r>
            <a:r>
              <a:rPr lang="de-CH" dirty="0"/>
              <a:t>« […]</a:t>
            </a:r>
          </a:p>
          <a:p>
            <a:r>
              <a:rPr lang="de-CH" dirty="0"/>
              <a:t>"dass solche </a:t>
            </a:r>
            <a:r>
              <a:rPr lang="de-CH" dirty="0" err="1"/>
              <a:t>Stümpler</a:t>
            </a:r>
            <a:r>
              <a:rPr lang="de-CH" dirty="0"/>
              <a:t>, </a:t>
            </a:r>
            <a:r>
              <a:rPr lang="de-CH" dirty="0" err="1"/>
              <a:t>hussiernde</a:t>
            </a:r>
            <a:r>
              <a:rPr lang="de-CH" dirty="0"/>
              <a:t> </a:t>
            </a:r>
            <a:r>
              <a:rPr lang="de-CH" dirty="0" err="1"/>
              <a:t>wälsche</a:t>
            </a:r>
            <a:r>
              <a:rPr lang="de-CH" dirty="0"/>
              <a:t> Krämmer </a:t>
            </a:r>
            <a:r>
              <a:rPr lang="de-CH" dirty="0" err="1"/>
              <a:t>us</a:t>
            </a:r>
            <a:r>
              <a:rPr lang="de-CH" dirty="0"/>
              <a:t> dem </a:t>
            </a:r>
            <a:r>
              <a:rPr lang="de-CH" dirty="0" err="1"/>
              <a:t>landt</a:t>
            </a:r>
            <a:r>
              <a:rPr lang="de-CH" dirty="0"/>
              <a:t> abgeschafft werden, der Uhrsachen, dass </a:t>
            </a:r>
            <a:r>
              <a:rPr lang="de-CH" dirty="0" err="1"/>
              <a:t>weillen</a:t>
            </a:r>
            <a:r>
              <a:rPr lang="de-CH" dirty="0"/>
              <a:t> sie gar </a:t>
            </a:r>
            <a:r>
              <a:rPr lang="de-CH" b="1" dirty="0"/>
              <a:t>grosse </a:t>
            </a:r>
            <a:r>
              <a:rPr lang="de-CH" b="1" dirty="0" err="1"/>
              <a:t>Unkösten</a:t>
            </a:r>
            <a:r>
              <a:rPr lang="de-CH" b="1" dirty="0"/>
              <a:t> mit </a:t>
            </a:r>
            <a:r>
              <a:rPr lang="de-CH" b="1" dirty="0" err="1"/>
              <a:t>lehrung</a:t>
            </a:r>
            <a:r>
              <a:rPr lang="de-CH" b="1" dirty="0"/>
              <a:t> ihrer </a:t>
            </a:r>
            <a:r>
              <a:rPr lang="de-CH" b="1" dirty="0" err="1"/>
              <a:t>handtwerker</a:t>
            </a:r>
            <a:r>
              <a:rPr lang="de-CH" b="1" dirty="0"/>
              <a:t> </a:t>
            </a:r>
            <a:r>
              <a:rPr lang="de-CH" dirty="0"/>
              <a:t>… haben".</a:t>
            </a:r>
          </a:p>
        </p:txBody>
      </p:sp>
      <p:pic>
        <p:nvPicPr>
          <p:cNvPr id="5" name="Grafik 4">
            <a:extLst>
              <a:ext uri="{FF2B5EF4-FFF2-40B4-BE49-F238E27FC236}">
                <a16:creationId xmlns:a16="http://schemas.microsoft.com/office/drawing/2014/main" id="{AB94910F-E828-4220-A0C8-5F96CE6F1DE0}"/>
              </a:ext>
            </a:extLst>
          </p:cNvPr>
          <p:cNvPicPr>
            <a:picLocks noChangeAspect="1"/>
          </p:cNvPicPr>
          <p:nvPr/>
        </p:nvPicPr>
        <p:blipFill rotWithShape="1">
          <a:blip r:embed="rId3"/>
          <a:srcRect l="9198" t="55125" r="12787" b="8484"/>
          <a:stretch/>
        </p:blipFill>
        <p:spPr>
          <a:xfrm>
            <a:off x="5927786" y="458958"/>
            <a:ext cx="5746344" cy="1705744"/>
          </a:xfrm>
          <a:prstGeom prst="rect">
            <a:avLst/>
          </a:prstGeom>
        </p:spPr>
      </p:pic>
      <p:pic>
        <p:nvPicPr>
          <p:cNvPr id="6" name="Picture 5">
            <a:extLst>
              <a:ext uri="{FF2B5EF4-FFF2-40B4-BE49-F238E27FC236}">
                <a16:creationId xmlns:a16="http://schemas.microsoft.com/office/drawing/2014/main" id="{28F7E8CD-0DE4-49D7-84D2-AA677F5E69C4}"/>
              </a:ext>
            </a:extLst>
          </p:cNvPr>
          <p:cNvPicPr>
            <a:picLocks noChangeAspect="1"/>
          </p:cNvPicPr>
          <p:nvPr/>
        </p:nvPicPr>
        <p:blipFill>
          <a:blip r:embed="rId4"/>
          <a:stretch>
            <a:fillRect/>
          </a:stretch>
        </p:blipFill>
        <p:spPr>
          <a:xfrm>
            <a:off x="5927786" y="2260633"/>
            <a:ext cx="5720396" cy="1671963"/>
          </a:xfrm>
          <a:prstGeom prst="rect">
            <a:avLst/>
          </a:prstGeom>
        </p:spPr>
      </p:pic>
    </p:spTree>
    <p:extLst>
      <p:ext uri="{BB962C8B-B14F-4D97-AF65-F5344CB8AC3E}">
        <p14:creationId xmlns:p14="http://schemas.microsoft.com/office/powerpoint/2010/main" val="1619643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5C5E7-C354-417C-A46D-28AE0A475399}"/>
              </a:ext>
            </a:extLst>
          </p:cNvPr>
          <p:cNvSpPr>
            <a:spLocks noGrp="1"/>
          </p:cNvSpPr>
          <p:nvPr>
            <p:ph type="title"/>
          </p:nvPr>
        </p:nvSpPr>
        <p:spPr>
          <a:xfrm>
            <a:off x="517870" y="978408"/>
            <a:ext cx="5021182" cy="1925213"/>
          </a:xfrm>
        </p:spPr>
        <p:txBody>
          <a:bodyPr/>
          <a:lstStyle/>
          <a:p>
            <a:r>
              <a:rPr lang="de-CH" dirty="0"/>
              <a:t>Reguliertes Gewerbe</a:t>
            </a:r>
          </a:p>
        </p:txBody>
      </p:sp>
      <p:sp>
        <p:nvSpPr>
          <p:cNvPr id="4" name="Inhaltsplatzhalter 3">
            <a:extLst>
              <a:ext uri="{FF2B5EF4-FFF2-40B4-BE49-F238E27FC236}">
                <a16:creationId xmlns:a16="http://schemas.microsoft.com/office/drawing/2014/main" id="{2FB02133-04C9-456E-B6F2-ABB1989EA592}"/>
              </a:ext>
            </a:extLst>
          </p:cNvPr>
          <p:cNvSpPr>
            <a:spLocks noGrp="1"/>
          </p:cNvSpPr>
          <p:nvPr>
            <p:ph sz="half" idx="2"/>
          </p:nvPr>
        </p:nvSpPr>
        <p:spPr>
          <a:xfrm>
            <a:off x="543818" y="3167743"/>
            <a:ext cx="10835930" cy="3231299"/>
          </a:xfrm>
        </p:spPr>
        <p:style>
          <a:lnRef idx="2">
            <a:schemeClr val="accent6"/>
          </a:lnRef>
          <a:fillRef idx="1">
            <a:schemeClr val="lt1"/>
          </a:fillRef>
          <a:effectRef idx="0">
            <a:schemeClr val="accent6"/>
          </a:effectRef>
          <a:fontRef idx="minor">
            <a:schemeClr val="dk1"/>
          </a:fontRef>
        </p:style>
        <p:txBody>
          <a:bodyPr>
            <a:normAutofit/>
          </a:bodyPr>
          <a:lstStyle/>
          <a:p>
            <a:r>
              <a:rPr lang="de-CH" i="1" dirty="0"/>
              <a:t>Mandat zur Wochenmarktordnung von Lichtensteig, 1686:</a:t>
            </a:r>
          </a:p>
          <a:p>
            <a:r>
              <a:rPr lang="de-CH" dirty="0"/>
              <a:t>"Für das andere dass </a:t>
            </a:r>
            <a:r>
              <a:rPr lang="de-CH" dirty="0" err="1"/>
              <a:t>fürohin</a:t>
            </a:r>
            <a:r>
              <a:rPr lang="de-CH" dirty="0"/>
              <a:t> </a:t>
            </a:r>
            <a:r>
              <a:rPr lang="de-CH" dirty="0" err="1"/>
              <a:t>niemandts</a:t>
            </a:r>
            <a:r>
              <a:rPr lang="de-CH" dirty="0"/>
              <a:t> weder </a:t>
            </a:r>
            <a:r>
              <a:rPr lang="de-CH" dirty="0" err="1"/>
              <a:t>frömbd</a:t>
            </a:r>
            <a:r>
              <a:rPr lang="de-CH" dirty="0"/>
              <a:t> noch </a:t>
            </a:r>
            <a:r>
              <a:rPr lang="de-CH" dirty="0" err="1"/>
              <a:t>heimbsch</a:t>
            </a:r>
            <a:r>
              <a:rPr lang="de-CH" dirty="0"/>
              <a:t> den </a:t>
            </a:r>
            <a:r>
              <a:rPr lang="de-CH" dirty="0" err="1"/>
              <a:t>leüthen</a:t>
            </a:r>
            <a:r>
              <a:rPr lang="de-CH" dirty="0"/>
              <a:t> so </a:t>
            </a:r>
            <a:r>
              <a:rPr lang="de-CH" dirty="0" err="1"/>
              <a:t>schmaltz</a:t>
            </a:r>
            <a:r>
              <a:rPr lang="de-CH" dirty="0"/>
              <a:t> </a:t>
            </a:r>
            <a:r>
              <a:rPr lang="de-CH" dirty="0" err="1"/>
              <a:t>käss</a:t>
            </a:r>
            <a:r>
              <a:rPr lang="de-CH" dirty="0"/>
              <a:t> und </a:t>
            </a:r>
            <a:r>
              <a:rPr lang="de-CH" dirty="0" err="1"/>
              <a:t>ziger</a:t>
            </a:r>
            <a:r>
              <a:rPr lang="de-CH" dirty="0"/>
              <a:t> auch garn und </a:t>
            </a:r>
            <a:r>
              <a:rPr lang="de-CH" dirty="0" err="1"/>
              <a:t>werck</a:t>
            </a:r>
            <a:r>
              <a:rPr lang="de-CH" dirty="0"/>
              <a:t> </a:t>
            </a:r>
            <a:r>
              <a:rPr lang="de-CH" dirty="0" err="1"/>
              <a:t>alhero</a:t>
            </a:r>
            <a:r>
              <a:rPr lang="de-CH" dirty="0"/>
              <a:t> in dieser statt </a:t>
            </a:r>
            <a:r>
              <a:rPr lang="de-CH" b="1" dirty="0" err="1"/>
              <a:t>Liechtensteig</a:t>
            </a:r>
            <a:r>
              <a:rPr lang="de-CH" b="1" dirty="0"/>
              <a:t> auf den </a:t>
            </a:r>
            <a:r>
              <a:rPr lang="de-CH" b="1" dirty="0" err="1"/>
              <a:t>freyen</a:t>
            </a:r>
            <a:r>
              <a:rPr lang="de-CH" b="1" dirty="0"/>
              <a:t> </a:t>
            </a:r>
            <a:r>
              <a:rPr lang="de-CH" b="1" dirty="0" err="1"/>
              <a:t>marckt</a:t>
            </a:r>
            <a:r>
              <a:rPr lang="de-CH" b="1" dirty="0"/>
              <a:t> zu </a:t>
            </a:r>
            <a:r>
              <a:rPr lang="de-CH" b="1" dirty="0" err="1"/>
              <a:t>verkauffen</a:t>
            </a:r>
            <a:r>
              <a:rPr lang="de-CH" b="1" dirty="0"/>
              <a:t> </a:t>
            </a:r>
            <a:r>
              <a:rPr lang="de-CH" b="1" dirty="0" err="1"/>
              <a:t>füehren</a:t>
            </a:r>
            <a:r>
              <a:rPr lang="de-CH" b="1" dirty="0"/>
              <a:t> oder tragen </a:t>
            </a:r>
            <a:r>
              <a:rPr lang="de-CH" b="1" dirty="0" err="1"/>
              <a:t>nachlauffen</a:t>
            </a:r>
            <a:r>
              <a:rPr lang="de-CH" b="1" dirty="0"/>
              <a:t> oder </a:t>
            </a:r>
            <a:r>
              <a:rPr lang="de-CH" b="1" dirty="0" err="1"/>
              <a:t>frömbliche</a:t>
            </a:r>
            <a:r>
              <a:rPr lang="de-CH" b="1" dirty="0"/>
              <a:t> </a:t>
            </a:r>
            <a:r>
              <a:rPr lang="de-CH" b="1" dirty="0" err="1"/>
              <a:t>winckelkäüff</a:t>
            </a:r>
            <a:r>
              <a:rPr lang="de-CH" dirty="0"/>
              <a:t> und anderer </a:t>
            </a:r>
            <a:r>
              <a:rPr lang="de-CH" dirty="0" err="1"/>
              <a:t>abers</a:t>
            </a:r>
            <a:r>
              <a:rPr lang="de-CH" dirty="0"/>
              <a:t> mit ihnen mache.</a:t>
            </a:r>
          </a:p>
          <a:p>
            <a:r>
              <a:rPr lang="de-CH" dirty="0"/>
              <a:t>Drittens ist niemand </a:t>
            </a:r>
            <a:r>
              <a:rPr lang="de-CH" dirty="0" err="1"/>
              <a:t>bey</a:t>
            </a:r>
            <a:r>
              <a:rPr lang="de-CH" dirty="0"/>
              <a:t> </a:t>
            </a:r>
            <a:r>
              <a:rPr lang="de-CH" dirty="0" err="1"/>
              <a:t>vermeydung</a:t>
            </a:r>
            <a:r>
              <a:rPr lang="de-CH" dirty="0"/>
              <a:t> </a:t>
            </a:r>
            <a:r>
              <a:rPr lang="de-CH" dirty="0" err="1"/>
              <a:t>obgemelter</a:t>
            </a:r>
            <a:r>
              <a:rPr lang="de-CH" dirty="0"/>
              <a:t> straff </a:t>
            </a:r>
            <a:r>
              <a:rPr lang="de-CH" dirty="0" err="1"/>
              <a:t>befüegt</a:t>
            </a:r>
            <a:r>
              <a:rPr lang="de-CH" dirty="0"/>
              <a:t> uff </a:t>
            </a:r>
            <a:r>
              <a:rPr lang="de-CH" dirty="0" err="1"/>
              <a:t>disem</a:t>
            </a:r>
            <a:r>
              <a:rPr lang="de-CH" dirty="0"/>
              <a:t> markt </a:t>
            </a:r>
            <a:r>
              <a:rPr lang="de-CH" dirty="0" err="1"/>
              <a:t>schmalz</a:t>
            </a:r>
            <a:r>
              <a:rPr lang="de-CH" dirty="0"/>
              <a:t> </a:t>
            </a:r>
            <a:r>
              <a:rPr lang="de-CH" dirty="0" err="1"/>
              <a:t>käss</a:t>
            </a:r>
            <a:r>
              <a:rPr lang="de-CH" dirty="0"/>
              <a:t> </a:t>
            </a:r>
            <a:r>
              <a:rPr lang="de-CH" dirty="0" err="1"/>
              <a:t>ziger</a:t>
            </a:r>
            <a:r>
              <a:rPr lang="de-CH" dirty="0"/>
              <a:t> garn oder </a:t>
            </a:r>
            <a:r>
              <a:rPr lang="de-CH" dirty="0" err="1"/>
              <a:t>werck</a:t>
            </a:r>
            <a:r>
              <a:rPr lang="de-CH" dirty="0"/>
              <a:t> </a:t>
            </a:r>
            <a:r>
              <a:rPr lang="de-CH" b="1" dirty="0"/>
              <a:t>auf </a:t>
            </a:r>
            <a:r>
              <a:rPr lang="de-CH" b="1" dirty="0" err="1"/>
              <a:t>fürkauff</a:t>
            </a:r>
            <a:r>
              <a:rPr lang="de-CH" b="1" dirty="0"/>
              <a:t> </a:t>
            </a:r>
            <a:r>
              <a:rPr lang="de-CH" b="1" dirty="0" err="1"/>
              <a:t>zue</a:t>
            </a:r>
            <a:r>
              <a:rPr lang="de-CH" b="1" dirty="0"/>
              <a:t> erhandeln und alsdann gleichselbigen tags wider zu </a:t>
            </a:r>
            <a:r>
              <a:rPr lang="de-CH" b="1" dirty="0" err="1"/>
              <a:t>verkauffen</a:t>
            </a:r>
            <a:r>
              <a:rPr lang="de-CH" dirty="0"/>
              <a:t>."</a:t>
            </a:r>
          </a:p>
          <a:p>
            <a:pPr marL="342900" indent="-342900">
              <a:buFont typeface="Arial" panose="020B0604020202020204" pitchFamily="34" charset="0"/>
              <a:buChar char="•"/>
            </a:pPr>
            <a:endParaRPr lang="de-CH" dirty="0"/>
          </a:p>
        </p:txBody>
      </p:sp>
      <p:pic>
        <p:nvPicPr>
          <p:cNvPr id="6" name="Grafik 5" descr="Ein Bild, das Text, draußen, Weide enthält.&#10;&#10;Automatisch generierte Beschreibung">
            <a:extLst>
              <a:ext uri="{FF2B5EF4-FFF2-40B4-BE49-F238E27FC236}">
                <a16:creationId xmlns:a16="http://schemas.microsoft.com/office/drawing/2014/main" id="{B9638220-6EBD-4730-82F6-12F6E4002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486" y="227140"/>
            <a:ext cx="4391120" cy="3201859"/>
          </a:xfrm>
          <a:prstGeom prst="rect">
            <a:avLst/>
          </a:prstGeom>
        </p:spPr>
      </p:pic>
    </p:spTree>
    <p:extLst>
      <p:ext uri="{BB962C8B-B14F-4D97-AF65-F5344CB8AC3E}">
        <p14:creationId xmlns:p14="http://schemas.microsoft.com/office/powerpoint/2010/main" val="972086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C1B7D-0316-4515-8937-A6B761BDA0E3}"/>
              </a:ext>
            </a:extLst>
          </p:cNvPr>
          <p:cNvSpPr>
            <a:spLocks noGrp="1"/>
          </p:cNvSpPr>
          <p:nvPr>
            <p:ph type="title"/>
          </p:nvPr>
        </p:nvSpPr>
        <p:spPr>
          <a:xfrm>
            <a:off x="517870" y="978408"/>
            <a:ext cx="5021182" cy="2118753"/>
          </a:xfrm>
        </p:spPr>
        <p:txBody>
          <a:bodyPr/>
          <a:lstStyle/>
          <a:p>
            <a:r>
              <a:rPr lang="de-CH" dirty="0"/>
              <a:t>Textil-wirtschaft</a:t>
            </a:r>
          </a:p>
        </p:txBody>
      </p:sp>
      <p:pic>
        <p:nvPicPr>
          <p:cNvPr id="6" name="Inhaltsplatzhalter 5" descr="Ein Bild, das Text, Gras, draußen, Feld enthält.&#10;&#10;Automatisch generierte Beschreibung">
            <a:extLst>
              <a:ext uri="{FF2B5EF4-FFF2-40B4-BE49-F238E27FC236}">
                <a16:creationId xmlns:a16="http://schemas.microsoft.com/office/drawing/2014/main" id="{488341E6-B556-4288-92EE-620B91F336A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3263"/>
          <a:stretch/>
        </p:blipFill>
        <p:spPr>
          <a:xfrm>
            <a:off x="6439716" y="293914"/>
            <a:ext cx="5365841" cy="2803247"/>
          </a:xfrm>
        </p:spPr>
      </p:pic>
      <p:sp>
        <p:nvSpPr>
          <p:cNvPr id="4" name="Inhaltsplatzhalter 3">
            <a:extLst>
              <a:ext uri="{FF2B5EF4-FFF2-40B4-BE49-F238E27FC236}">
                <a16:creationId xmlns:a16="http://schemas.microsoft.com/office/drawing/2014/main" id="{04C1C602-F6F3-47EE-9A7A-5EA8ECBDE2C9}"/>
              </a:ext>
            </a:extLst>
          </p:cNvPr>
          <p:cNvSpPr>
            <a:spLocks noGrp="1"/>
          </p:cNvSpPr>
          <p:nvPr>
            <p:ph sz="half" idx="2"/>
          </p:nvPr>
        </p:nvSpPr>
        <p:spPr>
          <a:xfrm>
            <a:off x="587829" y="3429000"/>
            <a:ext cx="11217728" cy="3135086"/>
          </a:xfrm>
        </p:spPr>
        <p:style>
          <a:lnRef idx="2">
            <a:schemeClr val="accent6"/>
          </a:lnRef>
          <a:fillRef idx="1">
            <a:schemeClr val="lt1"/>
          </a:fillRef>
          <a:effectRef idx="0">
            <a:schemeClr val="accent6"/>
          </a:effectRef>
          <a:fontRef idx="minor">
            <a:schemeClr val="dk1"/>
          </a:fontRef>
        </p:style>
        <p:txBody>
          <a:bodyPr>
            <a:normAutofit/>
          </a:bodyPr>
          <a:lstStyle/>
          <a:p>
            <a:r>
              <a:rPr lang="de-CH" i="1" dirty="0"/>
              <a:t>Argumente dafür und dagegen, dass man den Appenzellern den Direktankauf von Garn gestatten solle, 1695:</a:t>
            </a:r>
          </a:p>
          <a:p>
            <a:r>
              <a:rPr lang="de-CH" i="1" dirty="0"/>
              <a:t>Dagegen, weil </a:t>
            </a:r>
            <a:r>
              <a:rPr lang="de-CH" dirty="0"/>
              <a:t>"den </a:t>
            </a:r>
            <a:r>
              <a:rPr lang="de-CH" dirty="0" err="1"/>
              <a:t>würthen</a:t>
            </a:r>
            <a:r>
              <a:rPr lang="de-CH" dirty="0"/>
              <a:t> </a:t>
            </a:r>
            <a:r>
              <a:rPr lang="de-CH" dirty="0" err="1"/>
              <a:t>zue</a:t>
            </a:r>
            <a:r>
              <a:rPr lang="de-CH" dirty="0"/>
              <a:t> Lichtensteig die </a:t>
            </a:r>
            <a:r>
              <a:rPr lang="de-CH" dirty="0" err="1"/>
              <a:t>gastungen</a:t>
            </a:r>
            <a:r>
              <a:rPr lang="de-CH" dirty="0"/>
              <a:t> und anderes verzogen, </a:t>
            </a:r>
            <a:r>
              <a:rPr lang="de-CH" b="1" dirty="0"/>
              <a:t>dem </a:t>
            </a:r>
            <a:r>
              <a:rPr lang="de-CH" b="1" dirty="0" err="1"/>
              <a:t>marckth</a:t>
            </a:r>
            <a:r>
              <a:rPr lang="de-CH" b="1" dirty="0"/>
              <a:t> aber allda sein ansehen entnommen </a:t>
            </a:r>
            <a:r>
              <a:rPr lang="de-CH" dirty="0"/>
              <a:t>werde"</a:t>
            </a:r>
          </a:p>
          <a:p>
            <a:r>
              <a:rPr lang="de-CH" i="1" dirty="0"/>
              <a:t>Dafür: </a:t>
            </a:r>
            <a:r>
              <a:rPr lang="de-CH" dirty="0"/>
              <a:t>"Wie es doch wollte möglich sein, </a:t>
            </a:r>
            <a:r>
              <a:rPr lang="de-CH" dirty="0" err="1"/>
              <a:t>dz</a:t>
            </a:r>
            <a:r>
              <a:rPr lang="de-CH" dirty="0"/>
              <a:t> die zu Wildhaus, St. Johann, Stein, in der Laad, und </a:t>
            </a:r>
            <a:r>
              <a:rPr lang="de-CH" b="1" dirty="0" err="1"/>
              <a:t>auff</a:t>
            </a:r>
            <a:r>
              <a:rPr lang="de-CH" b="1" dirty="0"/>
              <a:t> den wilden bergen wohnende, </a:t>
            </a:r>
            <a:r>
              <a:rPr lang="de-CH" b="1" dirty="0" err="1"/>
              <a:t>armbe</a:t>
            </a:r>
            <a:r>
              <a:rPr lang="de-CH" b="1" dirty="0"/>
              <a:t> </a:t>
            </a:r>
            <a:r>
              <a:rPr lang="de-CH" b="1" dirty="0" err="1"/>
              <a:t>unbekleidte</a:t>
            </a:r>
            <a:r>
              <a:rPr lang="de-CH" b="1" dirty="0"/>
              <a:t> </a:t>
            </a:r>
            <a:r>
              <a:rPr lang="de-CH" b="1" dirty="0" err="1"/>
              <a:t>spinneren</a:t>
            </a:r>
            <a:r>
              <a:rPr lang="de-CH" b="1" dirty="0"/>
              <a:t> </a:t>
            </a:r>
            <a:r>
              <a:rPr lang="de-CH" dirty="0" err="1"/>
              <a:t>wochentlich</a:t>
            </a:r>
            <a:r>
              <a:rPr lang="de-CH" dirty="0"/>
              <a:t> </a:t>
            </a:r>
            <a:r>
              <a:rPr lang="de-CH" dirty="0" err="1"/>
              <a:t>nacher</a:t>
            </a:r>
            <a:r>
              <a:rPr lang="de-CH" dirty="0"/>
              <a:t> Lichtensteig, oder </a:t>
            </a:r>
            <a:r>
              <a:rPr lang="de-CH" dirty="0" err="1"/>
              <a:t>nesslaw</a:t>
            </a:r>
            <a:r>
              <a:rPr lang="de-CH" dirty="0"/>
              <a:t> ihr garn </a:t>
            </a:r>
            <a:r>
              <a:rPr lang="de-CH" dirty="0" err="1"/>
              <a:t>aldorten</a:t>
            </a:r>
            <a:r>
              <a:rPr lang="de-CH" dirty="0"/>
              <a:t> zu </a:t>
            </a:r>
            <a:r>
              <a:rPr lang="de-CH" dirty="0" err="1"/>
              <a:t>verkauffen</a:t>
            </a:r>
            <a:r>
              <a:rPr lang="de-CH" dirty="0"/>
              <a:t>, heraus gehen </a:t>
            </a:r>
            <a:r>
              <a:rPr lang="de-CH" dirty="0" err="1"/>
              <a:t>könten</a:t>
            </a:r>
            <a:r>
              <a:rPr lang="de-CH" dirty="0"/>
              <a:t>, da doch wie bewusst es in dem </a:t>
            </a:r>
            <a:r>
              <a:rPr lang="de-CH" b="1" dirty="0"/>
              <a:t>Winter solche </a:t>
            </a:r>
            <a:r>
              <a:rPr lang="de-CH" b="1" dirty="0" err="1"/>
              <a:t>tieffe</a:t>
            </a:r>
            <a:r>
              <a:rPr lang="de-CH" b="1" dirty="0"/>
              <a:t> </a:t>
            </a:r>
            <a:r>
              <a:rPr lang="de-CH" b="1" dirty="0" err="1"/>
              <a:t>schnee</a:t>
            </a:r>
            <a:r>
              <a:rPr lang="de-CH" b="1" dirty="0"/>
              <a:t> geben </a:t>
            </a:r>
            <a:r>
              <a:rPr lang="de-CH" b="1" dirty="0" err="1"/>
              <a:t>thüe</a:t>
            </a:r>
            <a:r>
              <a:rPr lang="de-CH" dirty="0"/>
              <a:t>, </a:t>
            </a:r>
            <a:r>
              <a:rPr lang="de-CH" dirty="0" err="1"/>
              <a:t>dz</a:t>
            </a:r>
            <a:r>
              <a:rPr lang="de-CH" dirty="0"/>
              <a:t> man so gar </a:t>
            </a:r>
            <a:r>
              <a:rPr lang="de-CH" dirty="0" err="1"/>
              <a:t>nit</a:t>
            </a:r>
            <a:r>
              <a:rPr lang="de-CH" dirty="0"/>
              <a:t> zur </a:t>
            </a:r>
            <a:r>
              <a:rPr lang="de-CH" dirty="0" err="1"/>
              <a:t>kirche</a:t>
            </a:r>
            <a:r>
              <a:rPr lang="de-CH" dirty="0"/>
              <a:t> kommen mögen."</a:t>
            </a:r>
          </a:p>
        </p:txBody>
      </p:sp>
    </p:spTree>
    <p:extLst>
      <p:ext uri="{BB962C8B-B14F-4D97-AF65-F5344CB8AC3E}">
        <p14:creationId xmlns:p14="http://schemas.microsoft.com/office/powerpoint/2010/main" val="4084190168"/>
      </p:ext>
    </p:extLst>
  </p:cSld>
  <p:clrMapOvr>
    <a:masterClrMapping/>
  </p:clrMapOvr>
</p:sld>
</file>

<file path=ppt/theme/theme1.xml><?xml version="1.0" encoding="utf-8"?>
<a:theme xmlns:a="http://schemas.openxmlformats.org/drawingml/2006/main" name="GestaltVTI">
  <a:themeElements>
    <a:clrScheme name="AnalogousFromLightSeed_2SEEDS">
      <a:dk1>
        <a:srgbClr val="000000"/>
      </a:dk1>
      <a:lt1>
        <a:srgbClr val="FFFFFF"/>
      </a:lt1>
      <a:dk2>
        <a:srgbClr val="233A3D"/>
      </a:dk2>
      <a:lt2>
        <a:srgbClr val="E2E5E8"/>
      </a:lt2>
      <a:accent1>
        <a:srgbClr val="E29038"/>
      </a:accent1>
      <a:accent2>
        <a:srgbClr val="EB7E72"/>
      </a:accent2>
      <a:accent3>
        <a:srgbClr val="ABA553"/>
      </a:accent3>
      <a:accent4>
        <a:srgbClr val="3FB492"/>
      </a:accent4>
      <a:accent5>
        <a:srgbClr val="35B2C4"/>
      </a:accent5>
      <a:accent6>
        <a:srgbClr val="5296E6"/>
      </a:accent6>
      <a:hlink>
        <a:srgbClr val="6084A9"/>
      </a:hlink>
      <a:folHlink>
        <a:srgbClr val="7F7F7F"/>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3867</Words>
  <Application>Microsoft Office PowerPoint</Application>
  <PresentationFormat>Breitbild</PresentationFormat>
  <Paragraphs>262</Paragraphs>
  <Slides>15</Slides>
  <Notes>13</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15</vt:i4>
      </vt:variant>
    </vt:vector>
  </HeadingPairs>
  <TitlesOfParts>
    <vt:vector size="19" baseType="lpstr">
      <vt:lpstr>Arial</vt:lpstr>
      <vt:lpstr>Bierstadt</vt:lpstr>
      <vt:lpstr>Calibri</vt:lpstr>
      <vt:lpstr>GestaltVTI</vt:lpstr>
      <vt:lpstr>Butter, Garn und Kapital</vt:lpstr>
      <vt:lpstr>Worum  geht es mir?</vt:lpstr>
      <vt:lpstr>Worum geht es hier?</vt:lpstr>
      <vt:lpstr>Wirtschaft im Kontext</vt:lpstr>
      <vt:lpstr>Selbstbewusste Toggenburger …</vt:lpstr>
      <vt:lpstr>Wandel in der Landwirtschaft</vt:lpstr>
      <vt:lpstr>Gewerbe und Märkte</vt:lpstr>
      <vt:lpstr>Reguliertes Gewerbe</vt:lpstr>
      <vt:lpstr>Textil-wirtschaft</vt:lpstr>
      <vt:lpstr>Wohlhabende «Bauern»</vt:lpstr>
      <vt:lpstr>PowerPoint-Präsentation</vt:lpstr>
      <vt:lpstr>Ein Nebenschauplatz</vt:lpstr>
      <vt:lpstr>Umgang mit Kapital</vt:lpstr>
      <vt:lpstr>Nachhaltige Wirkung?</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Butter, Garn und Kapital</dc:title>
  <dc:creator>Bruno Wickli</dc:creator>
  <cp:lastModifiedBy>Maurine Gübeli</cp:lastModifiedBy>
  <cp:revision>2</cp:revision>
  <dcterms:created xsi:type="dcterms:W3CDTF">2021-10-25T12:20:06Z</dcterms:created>
  <dcterms:modified xsi:type="dcterms:W3CDTF">2021-12-03T09:38:48Z</dcterms:modified>
</cp:coreProperties>
</file>